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73" r:id="rId1"/>
  </p:sldMasterIdLst>
  <p:notesMasterIdLst>
    <p:notesMasterId r:id="rId24"/>
  </p:notesMasterIdLst>
  <p:handoutMasterIdLst>
    <p:handoutMasterId r:id="rId25"/>
  </p:handoutMasterIdLst>
  <p:sldIdLst>
    <p:sldId id="256" r:id="rId2"/>
    <p:sldId id="544" r:id="rId3"/>
    <p:sldId id="531" r:id="rId4"/>
    <p:sldId id="545" r:id="rId5"/>
    <p:sldId id="547" r:id="rId6"/>
    <p:sldId id="533" r:id="rId7"/>
    <p:sldId id="529" r:id="rId8"/>
    <p:sldId id="534" r:id="rId9"/>
    <p:sldId id="535" r:id="rId10"/>
    <p:sldId id="536" r:id="rId11"/>
    <p:sldId id="516" r:id="rId12"/>
    <p:sldId id="538" r:id="rId13"/>
    <p:sldId id="508" r:id="rId14"/>
    <p:sldId id="517" r:id="rId15"/>
    <p:sldId id="557" r:id="rId16"/>
    <p:sldId id="552" r:id="rId17"/>
    <p:sldId id="556" r:id="rId18"/>
    <p:sldId id="509" r:id="rId19"/>
    <p:sldId id="539" r:id="rId20"/>
    <p:sldId id="540" r:id="rId21"/>
    <p:sldId id="541" r:id="rId22"/>
    <p:sldId id="542" r:id="rId23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5pPr>
    <a:lvl6pPr marL="2286000" algn="l" defTabSz="457200" rtl="0" eaLnBrk="1" latinLnBrk="0" hangingPunct="1"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6pPr>
    <a:lvl7pPr marL="2743200" algn="l" defTabSz="457200" rtl="0" eaLnBrk="1" latinLnBrk="0" hangingPunct="1"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7pPr>
    <a:lvl8pPr marL="3200400" algn="l" defTabSz="457200" rtl="0" eaLnBrk="1" latinLnBrk="0" hangingPunct="1"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8pPr>
    <a:lvl9pPr marL="3657600" algn="l" defTabSz="457200" rtl="0" eaLnBrk="1" latinLnBrk="0" hangingPunct="1"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FF7C80"/>
    <a:srgbClr val="323232"/>
    <a:srgbClr val="787878"/>
    <a:srgbClr val="B4B4B4"/>
    <a:srgbClr val="DCDCDC"/>
    <a:srgbClr val="FF0000"/>
    <a:srgbClr val="790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000" autoAdjust="0"/>
    <p:restoredTop sz="90929"/>
  </p:normalViewPr>
  <p:slideViewPr>
    <p:cSldViewPr snapToGrid="0">
      <p:cViewPr varScale="1">
        <p:scale>
          <a:sx n="115" d="100"/>
          <a:sy n="115" d="100"/>
        </p:scale>
        <p:origin x="-104" y="-7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09" d="100"/>
          <a:sy n="109" d="100"/>
        </p:scale>
        <p:origin x="-2144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handoutMaster" Target="handoutMasters/handout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latin typeface="Times" pitchFamily="-112" charset="0"/>
              </a:defRPr>
            </a:lvl1pPr>
          </a:lstStyle>
          <a:p>
            <a:endParaRPr lang="en-US"/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-112" charset="0"/>
              </a:defRPr>
            </a:lvl1pPr>
          </a:lstStyle>
          <a:p>
            <a:endParaRPr lang="en-US"/>
          </a:p>
        </p:txBody>
      </p:sp>
      <p:sp>
        <p:nvSpPr>
          <p:cNvPr id="368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000">
                <a:latin typeface="Times" pitchFamily="-112" charset="0"/>
              </a:defRPr>
            </a:lvl1pPr>
          </a:lstStyle>
          <a:p>
            <a:fld id="{F3B8F5AD-D91B-BD4E-99A4-51DB02FB3374}" type="slidenum">
              <a:rPr lang="en-US"/>
              <a:pPr/>
              <a:t>‹#›</a:t>
            </a:fld>
            <a:endParaRPr lang="en-US" sz="1200"/>
          </a:p>
        </p:txBody>
      </p:sp>
      <p:sp>
        <p:nvSpPr>
          <p:cNvPr id="36870" name="Rectangle 6"/>
          <p:cNvSpPr>
            <a:spLocks noGrp="1" noChangeArrowheads="1"/>
          </p:cNvSpPr>
          <p:nvPr/>
        </p:nvSpPr>
        <p:spPr bwMode="auto">
          <a:xfrm>
            <a:off x="0" y="8683625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anchor="b">
            <a:prstTxWarp prst="textNoShape">
              <a:avLst/>
            </a:prstTxWarp>
          </a:bodyPr>
          <a:lstStyle/>
          <a:p>
            <a:r>
              <a:rPr lang="en-US" sz="1000">
                <a:latin typeface="Times" pitchFamily="-112" charset="0"/>
                <a:ea typeface="ＭＳ Ｐゴシック" pitchFamily="-112" charset="-128"/>
                <a:cs typeface="ＭＳ Ｐゴシック" pitchFamily="-112" charset="-128"/>
              </a:rPr>
              <a:t>ERP Boot Camp</a:t>
            </a:r>
          </a:p>
          <a:p>
            <a:r>
              <a:rPr lang="en-US" sz="1000">
                <a:latin typeface="Times" pitchFamily="-112" charset="0"/>
                <a:ea typeface="ＭＳ Ｐゴシック" pitchFamily="-112" charset="-128"/>
                <a:cs typeface="ＭＳ Ｐゴシック" pitchFamily="-112" charset="-128"/>
              </a:rPr>
              <a:t>© S. J. Luck, All rights reserved</a:t>
            </a:r>
            <a:endParaRPr lang="en-US" sz="1200">
              <a:latin typeface="Times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343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pitchFamily="-112" charset="0"/>
              </a:defRPr>
            </a:lvl1pPr>
          </a:lstStyle>
          <a:p>
            <a:endParaRPr lang="en-US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-112" charset="0"/>
              </a:defRPr>
            </a:lvl1pPr>
          </a:lstStyle>
          <a:p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33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3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pitchFamily="-112" charset="0"/>
              </a:defRPr>
            </a:lvl1pPr>
          </a:lstStyle>
          <a:p>
            <a:endParaRPr lang="en-US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-112" charset="0"/>
              </a:defRPr>
            </a:lvl1pPr>
          </a:lstStyle>
          <a:p>
            <a:fld id="{EBF821E3-74E5-1E4A-B8AF-5C045CDB35A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56679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ＭＳ Ｐゴシック" pitchFamily="-112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ＭＳ Ｐゴシック" pitchFamily="-112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ＭＳ Ｐゴシック" pitchFamily="-112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ＭＳ Ｐゴシック" pitchFamily="-112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63083A7-5CBE-A04B-9A79-C4B4F65B525E}" type="slidenum">
              <a:rPr lang="en-US"/>
              <a:pPr/>
              <a:t>1</a:t>
            </a:fld>
            <a:endParaRPr lang="en-US"/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0F3F6E8-89CA-324F-9E39-AC81F8B38214}" type="slidenum">
              <a:rPr lang="en-US"/>
              <a:pPr/>
              <a:t>10</a:t>
            </a:fld>
            <a:endParaRPr lang="en-US"/>
          </a:p>
        </p:txBody>
      </p:sp>
      <p:sp>
        <p:nvSpPr>
          <p:cNvPr id="97792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779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Adapted from Figure 6.1 in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Luck, S.J. (2014). An Introduction to the Event-Related Potential Technique, Second Edition. Cambridge, MA: MIT Press</a:t>
            </a:r>
            <a:r>
              <a:rPr lang="en-US" dirty="0" smtClean="0">
                <a:latin typeface="Arial" pitchFamily="18" charset="0"/>
              </a:rPr>
              <a:t>. © MIT Press.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pitchFamily="18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02900E8-3870-E24E-BC3A-C409D3E070E9}" type="slidenum">
              <a:rPr lang="en-US"/>
              <a:pPr/>
              <a:t>11</a:t>
            </a:fld>
            <a:endParaRPr lang="en-US"/>
          </a:p>
        </p:txBody>
      </p:sp>
      <p:sp>
        <p:nvSpPr>
          <p:cNvPr id="94720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72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6A098DD-2DC8-894D-930A-DA30AF818681}" type="slidenum">
              <a:rPr lang="en-US"/>
              <a:pPr/>
              <a:t>12</a:t>
            </a:fld>
            <a:endParaRPr lang="en-US"/>
          </a:p>
        </p:txBody>
      </p:sp>
      <p:sp>
        <p:nvSpPr>
          <p:cNvPr id="95744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5744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rtl="0"/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0039546-730E-EE4C-9702-782BC072E52D}" type="slidenum">
              <a:rPr lang="en-US"/>
              <a:pPr/>
              <a:t>13</a:t>
            </a:fld>
            <a:endParaRPr lang="en-US"/>
          </a:p>
        </p:txBody>
      </p:sp>
      <p:sp>
        <p:nvSpPr>
          <p:cNvPr id="93184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3184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r>
              <a:rPr lang="en-US" dirty="0" smtClean="0">
                <a:latin typeface="Times New Roman" pitchFamily="21" charset="0"/>
              </a:rPr>
              <a:t>Adapted from Figure 4.9 </a:t>
            </a:r>
            <a:r>
              <a:rPr lang="en-US" dirty="0" err="1" smtClean="0">
                <a:latin typeface="Arial" pitchFamily="21" charset="0"/>
              </a:rPr>
              <a:t>inLuck</a:t>
            </a:r>
            <a:r>
              <a:rPr lang="en-US" dirty="0" smtClean="0">
                <a:latin typeface="Arial" pitchFamily="21" charset="0"/>
              </a:rPr>
              <a:t>, Steven J. (2005). An introduction to the Event-Related Potential Technique. Cambridge, MA: MIT Press.© MIT Press. </a:t>
            </a:r>
            <a:r>
              <a:rPr lang="en-US" dirty="0" smtClean="0">
                <a:latin typeface="Geneva" pitchFamily="21" charset="0"/>
              </a:rPr>
              <a:t>This material may be used for nonprofit research and education purposes only, and it may not be reprinted or distributed in any form including print and electronic forms.</a:t>
            </a:r>
            <a:endParaRPr lang="en-US" dirty="0">
              <a:latin typeface="Geneva" pitchFamily="21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82B57E6-F5CD-5349-9550-3FA9D9BBCA75}" type="slidenum">
              <a:rPr lang="en-US"/>
              <a:pPr/>
              <a:t>14</a:t>
            </a:fld>
            <a:endParaRPr lang="en-US"/>
          </a:p>
        </p:txBody>
      </p:sp>
      <p:sp>
        <p:nvSpPr>
          <p:cNvPr id="94925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92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82B57E6-F5CD-5349-9550-3FA9D9BBCA75}" type="slidenum">
              <a:rPr lang="en-US"/>
              <a:pPr/>
              <a:t>15</a:t>
            </a:fld>
            <a:endParaRPr lang="en-US"/>
          </a:p>
        </p:txBody>
      </p:sp>
      <p:sp>
        <p:nvSpPr>
          <p:cNvPr id="94925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92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8AF27B5-98CD-6E40-9744-D809018CED34}" type="slidenum">
              <a:rPr lang="en-US"/>
              <a:pPr/>
              <a:t>16</a:t>
            </a:fld>
            <a:endParaRPr lang="en-US"/>
          </a:p>
        </p:txBody>
      </p:sp>
      <p:sp>
        <p:nvSpPr>
          <p:cNvPr id="9799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799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Adapted from Figure 6.1 in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Luck, S.J. (2014). An Introduction to the Event-Related Potential Technique, Second Edition. Cambridge, MA: MIT Press</a:t>
            </a:r>
            <a:r>
              <a:rPr lang="en-US" dirty="0" smtClean="0">
                <a:latin typeface="Arial" pitchFamily="18" charset="0"/>
              </a:rPr>
              <a:t>. © MIT Press.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pitchFamily="18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  <a:endParaRPr 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82B57E6-F5CD-5349-9550-3FA9D9BBCA75}" type="slidenum">
              <a:rPr lang="en-US"/>
              <a:pPr/>
              <a:t>17</a:t>
            </a:fld>
            <a:endParaRPr lang="en-US"/>
          </a:p>
        </p:txBody>
      </p:sp>
      <p:sp>
        <p:nvSpPr>
          <p:cNvPr id="94925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92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50EFAAC-889C-6A4D-98F3-DD863F1BAD86}" type="slidenum">
              <a:rPr lang="en-US"/>
              <a:pPr/>
              <a:t>18</a:t>
            </a:fld>
            <a:endParaRPr lang="en-US"/>
          </a:p>
        </p:txBody>
      </p:sp>
      <p:sp>
        <p:nvSpPr>
          <p:cNvPr id="9338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338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rtl="0"/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Adapted from Figure 4.9 in Luck, Steven J. (2005). An introduction to the Event-Related Potential Technique. Cambridge, MA: MIT Press.© MIT Press. This material may be used for nonprofit research and education purposes only, and it may not be reprinted or distributed in any form including print and electronic forms.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50EFAAC-889C-6A4D-98F3-DD863F1BAD86}" type="slidenum">
              <a:rPr lang="en-US"/>
              <a:pPr/>
              <a:t>19</a:t>
            </a:fld>
            <a:endParaRPr lang="en-US"/>
          </a:p>
        </p:txBody>
      </p:sp>
      <p:sp>
        <p:nvSpPr>
          <p:cNvPr id="9338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338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rtl="0"/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Adapted from Figure 4.9 in Luck, Steven J. (2005). An introduction to the Event-Related Potential Technique. Cambridge, MA: MIT Press.© MIT Press. This material may be used for nonprofit research and education purposes only, and it may not be reprinted or distributed in any form including print and electronic forms.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1F9659-2044-5E45-8C1F-2F43E74861E5}" type="slidenum">
              <a:rPr lang="en-US"/>
              <a:pPr/>
              <a:t>2</a:t>
            </a:fld>
            <a:endParaRPr lang="en-US"/>
          </a:p>
        </p:txBody>
      </p:sp>
      <p:sp>
        <p:nvSpPr>
          <p:cNvPr id="92979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97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21" charset="0"/>
              </a:rPr>
              <a:t>Figure 3 and Figure 4 Lins, Picton, Berg, Scherg (1993) Ocular artifacts in recording EEGs and event-related potentials. I: Scalp Topography. Brain Topography 6,1. 51-63. Reprinted with permission from Springer. </a:t>
            </a:r>
            <a:r>
              <a:rPr lang="en-US" sz="1400" dirty="0" smtClean="0">
                <a:latin typeface="Arial" pitchFamily="21" charset="0"/>
              </a:rPr>
              <a:t>© Springer. </a:t>
            </a:r>
            <a:r>
              <a:rPr lang="en-US" dirty="0" smtClean="0">
                <a:latin typeface="Geneva" pitchFamily="21" charset="0"/>
              </a:rPr>
              <a:t>This material may be used for nonprofit research and education purposes only, and it may not be reprinted or distributed in any form including print and electronic forms.</a:t>
            </a:r>
            <a:endParaRPr lang="en-US" dirty="0" smtClean="0">
              <a:latin typeface="Times New Roman" pitchFamily="21" charset="0"/>
            </a:endParaRP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50EFAAC-889C-6A4D-98F3-DD863F1BAD86}" type="slidenum">
              <a:rPr lang="en-US"/>
              <a:pPr/>
              <a:t>20</a:t>
            </a:fld>
            <a:endParaRPr lang="en-US"/>
          </a:p>
        </p:txBody>
      </p:sp>
      <p:sp>
        <p:nvSpPr>
          <p:cNvPr id="9338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338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rtl="0"/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Adapted from Figure 4.9 in Luck, Steven J. (2005). An introduction to the Event-Related Potential Technique. Cambridge, MA: MIT Press.© MIT Press. This material may be used for nonprofit research and education purposes only, and it may not be reprinted or distributed in any form including print and electronic forms.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50EFAAC-889C-6A4D-98F3-DD863F1BAD86}" type="slidenum">
              <a:rPr lang="en-US"/>
              <a:pPr/>
              <a:t>21</a:t>
            </a:fld>
            <a:endParaRPr lang="en-US"/>
          </a:p>
        </p:txBody>
      </p:sp>
      <p:sp>
        <p:nvSpPr>
          <p:cNvPr id="9338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338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rtl="0"/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Adapted from Figure 4.9 in Luck, Steven J. (2005). An introduction to the Event-Related Potential Technique. Cambridge, MA: MIT Press.© MIT Press. This material may be used for nonprofit research and education purposes only, and it may not be reprinted or distributed in any form including print and electronic forms.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50EFAAC-889C-6A4D-98F3-DD863F1BAD86}" type="slidenum">
              <a:rPr lang="en-US"/>
              <a:pPr/>
              <a:t>22</a:t>
            </a:fld>
            <a:endParaRPr lang="en-US"/>
          </a:p>
        </p:txBody>
      </p:sp>
      <p:sp>
        <p:nvSpPr>
          <p:cNvPr id="9338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338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rtl="0"/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Adapted from Figure 4.9 in Luck, Steven J. (2005). An introduction to the Event-Related Potential Technique. Cambridge, MA: MIT Press.© MIT Press. </a:t>
            </a:r>
            <a:r>
              <a:rPr lang="en-US" sz="1200" kern="1200" baseline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This material may be used for nonprofit research and education purposes only, and it may not be reprinted or distributed in any form including print and electronic forms.</a:t>
            </a:r>
            <a:endParaRPr lang="en-US" sz="1200" kern="1200" baseline="0" dirty="0" smtClean="0">
              <a:solidFill>
                <a:schemeClr val="tx1"/>
              </a:solidFill>
              <a:latin typeface="Times New Roman" pitchFamily="-112" charset="0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1F9659-2044-5E45-8C1F-2F43E74861E5}" type="slidenum">
              <a:rPr lang="en-US"/>
              <a:pPr/>
              <a:t>3</a:t>
            </a:fld>
            <a:endParaRPr lang="en-US"/>
          </a:p>
        </p:txBody>
      </p:sp>
      <p:sp>
        <p:nvSpPr>
          <p:cNvPr id="92979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97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1F9659-2044-5E45-8C1F-2F43E74861E5}" type="slidenum">
              <a:rPr lang="en-US"/>
              <a:pPr/>
              <a:t>4</a:t>
            </a:fld>
            <a:endParaRPr lang="en-US"/>
          </a:p>
        </p:txBody>
      </p:sp>
      <p:sp>
        <p:nvSpPr>
          <p:cNvPr id="92979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97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1F9659-2044-5E45-8C1F-2F43E74861E5}" type="slidenum">
              <a:rPr lang="en-US"/>
              <a:pPr/>
              <a:t>5</a:t>
            </a:fld>
            <a:endParaRPr lang="en-US"/>
          </a:p>
        </p:txBody>
      </p:sp>
      <p:sp>
        <p:nvSpPr>
          <p:cNvPr id="92979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97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0F3F6E8-89CA-324F-9E39-AC81F8B38214}" type="slidenum">
              <a:rPr lang="en-US"/>
              <a:pPr/>
              <a:t>6</a:t>
            </a:fld>
            <a:endParaRPr lang="en-US"/>
          </a:p>
        </p:txBody>
      </p:sp>
      <p:sp>
        <p:nvSpPr>
          <p:cNvPr id="97792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779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Adapted from Figure 6.1 in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Luck, S.J. (2014). An Introduction to the Event-Related Potential Technique, Second Edition. Cambridge, MA: MIT Press</a:t>
            </a:r>
            <a:r>
              <a:rPr lang="en-US" dirty="0" smtClean="0">
                <a:latin typeface="Arial" pitchFamily="18" charset="0"/>
              </a:rPr>
              <a:t>. © MIT Press.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pitchFamily="18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867055-3BE8-1F44-9D05-D504306773A7}" type="slidenum">
              <a:rPr lang="en-US"/>
              <a:pPr/>
              <a:t>7</a:t>
            </a:fld>
            <a:endParaRPr lang="en-US"/>
          </a:p>
        </p:txBody>
      </p:sp>
      <p:sp>
        <p:nvSpPr>
          <p:cNvPr id="9277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77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r>
              <a:rPr lang="en-US" dirty="0" smtClean="0">
                <a:latin typeface="Times New Roman" pitchFamily="21" charset="0"/>
              </a:rPr>
              <a:t>Figure 4.8 </a:t>
            </a:r>
            <a:r>
              <a:rPr lang="en-US" dirty="0" smtClean="0">
                <a:latin typeface="Arial" pitchFamily="21" charset="0"/>
              </a:rPr>
              <a:t>from Luck, Steven J. (2005). An introduction to the Event-Related Potential Technique. Cambridge, MA: MIT Press.© MIT Press. </a:t>
            </a:r>
            <a:r>
              <a:rPr lang="en-US" dirty="0" smtClean="0">
                <a:latin typeface="Geneva" pitchFamily="21" charset="0"/>
              </a:rPr>
              <a:t>This material may be used for nonprofit research and education purposes only, and it may not be reprinted or distributed in any form including print and electronic forms.</a:t>
            </a:r>
            <a:endParaRPr lang="en-US" dirty="0">
              <a:latin typeface="Geneva" pitchFamily="21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0F3F6E8-89CA-324F-9E39-AC81F8B38214}" type="slidenum">
              <a:rPr lang="en-US"/>
              <a:pPr/>
              <a:t>8</a:t>
            </a:fld>
            <a:endParaRPr lang="en-US"/>
          </a:p>
        </p:txBody>
      </p:sp>
      <p:sp>
        <p:nvSpPr>
          <p:cNvPr id="97792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779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Adapted from Figure 6.1 in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Luck, S.J. (2014). An Introduction to the Event-Related Potential Technique, Second Edition. Cambridge, MA: MIT Press</a:t>
            </a:r>
            <a:r>
              <a:rPr lang="en-US" dirty="0" smtClean="0">
                <a:latin typeface="Arial" pitchFamily="18" charset="0"/>
              </a:rPr>
              <a:t>. © MIT Press.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pitchFamily="18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0F3F6E8-89CA-324F-9E39-AC81F8B38214}" type="slidenum">
              <a:rPr lang="en-US"/>
              <a:pPr/>
              <a:t>9</a:t>
            </a:fld>
            <a:endParaRPr lang="en-US"/>
          </a:p>
        </p:txBody>
      </p:sp>
      <p:sp>
        <p:nvSpPr>
          <p:cNvPr id="97792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779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Adapted from Figure 6.1 in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Luck, S.J. (2014). An Introduction to the Event-Related Potential Technique, Second Edition. Cambridge, MA: MIT Press</a:t>
            </a:r>
            <a:r>
              <a:rPr lang="en-US" dirty="0" smtClean="0">
                <a:latin typeface="Arial" pitchFamily="18" charset="0"/>
              </a:rPr>
              <a:t>. © MIT Press.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pitchFamily="18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791" name="Rectangle 39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Times" pitchFamily="-112" charset="0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30792" name="Rectangle 40"/>
          <p:cNvSpPr>
            <a:spLocks noGrp="1" noChangeArrowheads="1"/>
          </p:cNvSpPr>
          <p:nvPr>
            <p:ph type="ctrTitle"/>
          </p:nvPr>
        </p:nvSpPr>
        <p:spPr>
          <a:xfrm>
            <a:off x="685800" y="1768475"/>
            <a:ext cx="7772400" cy="1736725"/>
          </a:xfrm>
        </p:spPr>
        <p:txBody>
          <a:bodyPr anchor="b" anchorCtr="1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Box 42"/>
          <p:cNvSpPr txBox="1">
            <a:spLocks noChangeArrowheads="1"/>
          </p:cNvSpPr>
          <p:nvPr userDrawn="1"/>
        </p:nvSpPr>
        <p:spPr bwMode="auto">
          <a:xfrm>
            <a:off x="990600" y="6248400"/>
            <a:ext cx="7356915" cy="577081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50" dirty="0" smtClean="0"/>
              <a:t>All slides © </a:t>
            </a:r>
            <a:r>
              <a:rPr lang="en-US" sz="1050" dirty="0"/>
              <a:t>S. J. </a:t>
            </a:r>
            <a:r>
              <a:rPr lang="en-US" sz="1050" dirty="0" smtClean="0"/>
              <a:t>Luck, except as indicated in the notes sections of individual slides</a:t>
            </a:r>
          </a:p>
          <a:p>
            <a:pPr algn="ctr"/>
            <a:r>
              <a:rPr lang="en-US" sz="1050" dirty="0" smtClean="0"/>
              <a:t>Slides may be used for</a:t>
            </a:r>
            <a:r>
              <a:rPr lang="en-US" sz="1050" baseline="0" dirty="0" smtClean="0"/>
              <a:t> nonprofit educational purposes</a:t>
            </a:r>
            <a:r>
              <a:rPr lang="en-US" sz="1050" dirty="0" smtClean="0"/>
              <a:t> if this copyright notice is included, except as noted</a:t>
            </a:r>
            <a:endParaRPr lang="en-US" sz="1050" baseline="0" dirty="0" smtClean="0"/>
          </a:p>
          <a:p>
            <a:pPr algn="ctr"/>
            <a:r>
              <a:rPr lang="en-US" sz="1050" baseline="0" dirty="0" smtClean="0"/>
              <a:t>Permission must be obtained from the copyright </a:t>
            </a:r>
            <a:r>
              <a:rPr lang="en-US" sz="1050" baseline="0" dirty="0" err="1" smtClean="0"/>
              <a:t>holder(s</a:t>
            </a:r>
            <a:r>
              <a:rPr lang="en-US" sz="1050" baseline="0" dirty="0" smtClean="0"/>
              <a:t>) for any other use</a:t>
            </a:r>
            <a:endParaRPr lang="en-US" sz="1050" dirty="0" smtClean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5BB802C7-7885-9D47-B9A8-9E80B9661E4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DA3A13DC-AA50-9345-974A-05D3E56F7D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8FC8C61A-19FF-694D-BC20-26FB2F90DAC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1DB2782-0795-3540-9DB5-3532872BDC7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60BA10D-21A3-AC41-818D-3AFDC7BFBB2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2B2F7E9B-B2EE-0240-8AD0-9E46597C641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57CCE96A-4E72-A14E-BAB7-FA3AD46CC5C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FE8E970-ED8D-1D4B-8AE3-AE3BDF51B61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FC249A05-6E59-1F4A-82A0-739EC98CE69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BF1BC623-56E7-F547-B343-AF1B5A33893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765" name="Rectangle 37"/>
          <p:cNvSpPr>
            <a:spLocks noGrp="1" noChangeArrowheads="1"/>
          </p:cNvSpPr>
          <p:nvPr>
            <p:ph type="title"/>
          </p:nvPr>
        </p:nvSpPr>
        <p:spPr bwMode="black">
          <a:xfrm>
            <a:off x="457200" y="277813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29766" name="Rectangle 38"/>
          <p:cNvSpPr>
            <a:spLocks noGrp="1" noChangeArrowheads="1"/>
          </p:cNvSpPr>
          <p:nvPr>
            <p:ph type="body" idx="1"/>
          </p:nvPr>
        </p:nvSpPr>
        <p:spPr bwMode="black">
          <a:xfrm>
            <a:off x="457200" y="1600200"/>
            <a:ext cx="8229600" cy="453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9767" name="Rectangle 39"/>
          <p:cNvSpPr>
            <a:spLocks noGrp="1" noChangeArrowheads="1"/>
          </p:cNvSpPr>
          <p:nvPr>
            <p:ph type="dt" sz="half" idx="2"/>
          </p:nvPr>
        </p:nvSpPr>
        <p:spPr bwMode="black">
          <a:xfrm>
            <a:off x="457200" y="6278563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itchFamily="-112" charset="0"/>
              </a:defRPr>
            </a:lvl1pPr>
          </a:lstStyle>
          <a:p>
            <a:endParaRPr lang="en-US"/>
          </a:p>
        </p:txBody>
      </p:sp>
      <p:sp>
        <p:nvSpPr>
          <p:cNvPr id="329768" name="Rectangle 40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3124200" y="6278563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latin typeface="Arial" pitchFamily="-112" charset="0"/>
              </a:defRPr>
            </a:lvl1pPr>
          </a:lstStyle>
          <a:p>
            <a:endParaRPr lang="en-US"/>
          </a:p>
        </p:txBody>
      </p:sp>
      <p:sp>
        <p:nvSpPr>
          <p:cNvPr id="329769" name="Rectangle 41"/>
          <p:cNvSpPr>
            <a:spLocks noGrp="1" noChangeArrowheads="1"/>
          </p:cNvSpPr>
          <p:nvPr>
            <p:ph type="sldNum" sz="quarter" idx="4"/>
          </p:nvPr>
        </p:nvSpPr>
        <p:spPr bwMode="black">
          <a:xfrm>
            <a:off x="6553200" y="6278563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itchFamily="-112" charset="0"/>
              </a:defRPr>
            </a:lvl1pPr>
          </a:lstStyle>
          <a:p>
            <a:fld id="{09AB3323-C455-CD47-9C58-90F19E81AB31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2pPr>
      <a:lvl3pPr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3pPr>
      <a:lvl4pPr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4pPr>
      <a:lvl5pPr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SzPct val="125000"/>
        <a:buFont typeface="Times" pitchFamily="-112" charset="0"/>
        <a:buChar char="•"/>
        <a:defRPr sz="24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tx1"/>
        </a:buClr>
        <a:buSzPct val="100000"/>
        <a:buChar char="-"/>
        <a:defRPr sz="20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SzPct val="65000"/>
        <a:buFont typeface="Times" pitchFamily="-112" charset="0"/>
        <a:buChar char="•"/>
        <a:defRPr sz="16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-112" charset="2"/>
        <a:buChar char="n"/>
        <a:defRPr sz="14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itchFamily="-112" charset="2"/>
        <a:buChar char="n"/>
        <a:defRPr sz="12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itchFamily="-112" charset="2"/>
        <a:buChar char="n"/>
        <a:defRPr sz="12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itchFamily="-112" charset="2"/>
        <a:buChar char="n"/>
        <a:defRPr sz="12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itchFamily="-112" charset="2"/>
        <a:buChar char="n"/>
        <a:defRPr sz="12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itchFamily="-112" charset="2"/>
        <a:buChar char="n"/>
        <a:defRPr sz="12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1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685800" y="1219200"/>
            <a:ext cx="7924800" cy="2286000"/>
          </a:xfrm>
        </p:spPr>
        <p:txBody>
          <a:bodyPr anchor="ctr"/>
          <a:lstStyle/>
          <a:p>
            <a:r>
              <a:rPr lang="en-US" b="1"/>
              <a:t>The ERP Boot Camp</a:t>
            </a:r>
          </a:p>
        </p:txBody>
      </p:sp>
      <p:sp>
        <p:nvSpPr>
          <p:cNvPr id="8214" name="Rectangle 22"/>
          <p:cNvSpPr>
            <a:spLocks noChangeArrowheads="1"/>
          </p:cNvSpPr>
          <p:nvPr/>
        </p:nvSpPr>
        <p:spPr bwMode="black">
          <a:xfrm>
            <a:off x="279400" y="3962400"/>
            <a:ext cx="859790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 anchorCtr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40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Artifact Detection and Rejection</a:t>
            </a:r>
            <a:endParaRPr lang="en-US" sz="4000" b="1" dirty="0">
              <a:solidFill>
                <a:schemeClr val="tx2"/>
              </a:solidFill>
              <a:effectLst>
                <a:outerShdw blurRad="38100" dist="38100" dir="2700000" algn="tl">
                  <a:srgbClr val="DDDDDD"/>
                </a:outerShdw>
              </a:effectLst>
            </a:endParaRPr>
          </a:p>
        </p:txBody>
      </p:sp>
      <p:sp>
        <p:nvSpPr>
          <p:cNvPr id="8215" name="Line 23"/>
          <p:cNvSpPr>
            <a:spLocks noChangeShapeType="1"/>
          </p:cNvSpPr>
          <p:nvPr/>
        </p:nvSpPr>
        <p:spPr bwMode="auto">
          <a:xfrm rot="5400000">
            <a:off x="4533900" y="457200"/>
            <a:ext cx="0" cy="65532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2" descr="Positive Up Logo"/>
          <p:cNvPicPr>
            <a:picLocks noChangeAspect="1" noChangeArrowheads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 bwMode="auto">
          <a:xfrm>
            <a:off x="86193" y="0"/>
            <a:ext cx="2428407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27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819400" y="95250"/>
            <a:ext cx="6248400" cy="9715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899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Moving Window Peak-to-Peak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865" y="3913587"/>
            <a:ext cx="4660760" cy="1624702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4193465" y="3974627"/>
            <a:ext cx="925874" cy="265263"/>
            <a:chOff x="4700225" y="5724166"/>
            <a:chExt cx="925874" cy="571500"/>
          </a:xfrm>
        </p:grpSpPr>
        <p:sp>
          <p:nvSpPr>
            <p:cNvPr id="24" name="Line 14"/>
            <p:cNvSpPr>
              <a:spLocks noChangeShapeType="1"/>
            </p:cNvSpPr>
            <p:nvPr/>
          </p:nvSpPr>
          <p:spPr bwMode="auto">
            <a:xfrm>
              <a:off x="4700225" y="57241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Line 15"/>
            <p:cNvSpPr>
              <a:spLocks noChangeShapeType="1"/>
            </p:cNvSpPr>
            <p:nvPr/>
          </p:nvSpPr>
          <p:spPr bwMode="auto">
            <a:xfrm>
              <a:off x="4700225" y="62956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Line 16"/>
            <p:cNvSpPr>
              <a:spLocks noChangeShapeType="1"/>
            </p:cNvSpPr>
            <p:nvPr/>
          </p:nvSpPr>
          <p:spPr bwMode="auto">
            <a:xfrm flipV="1">
              <a:off x="5163162" y="5749566"/>
              <a:ext cx="0" cy="52070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585584" y="4108303"/>
            <a:ext cx="925874" cy="412008"/>
            <a:chOff x="4700225" y="5724166"/>
            <a:chExt cx="925874" cy="571500"/>
          </a:xfrm>
        </p:grpSpPr>
        <p:sp>
          <p:nvSpPr>
            <p:cNvPr id="30" name="Line 14"/>
            <p:cNvSpPr>
              <a:spLocks noChangeShapeType="1"/>
            </p:cNvSpPr>
            <p:nvPr/>
          </p:nvSpPr>
          <p:spPr bwMode="auto">
            <a:xfrm>
              <a:off x="4700225" y="57241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Line 15"/>
            <p:cNvSpPr>
              <a:spLocks noChangeShapeType="1"/>
            </p:cNvSpPr>
            <p:nvPr/>
          </p:nvSpPr>
          <p:spPr bwMode="auto">
            <a:xfrm>
              <a:off x="4700225" y="62956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Line 16"/>
            <p:cNvSpPr>
              <a:spLocks noChangeShapeType="1"/>
            </p:cNvSpPr>
            <p:nvPr/>
          </p:nvSpPr>
          <p:spPr bwMode="auto">
            <a:xfrm flipV="1">
              <a:off x="5163162" y="5749566"/>
              <a:ext cx="0" cy="52070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3010267" y="4385201"/>
            <a:ext cx="925874" cy="181148"/>
            <a:chOff x="4700225" y="5724166"/>
            <a:chExt cx="925874" cy="571500"/>
          </a:xfrm>
        </p:grpSpPr>
        <p:sp>
          <p:nvSpPr>
            <p:cNvPr id="34" name="Line 14"/>
            <p:cNvSpPr>
              <a:spLocks noChangeShapeType="1"/>
            </p:cNvSpPr>
            <p:nvPr/>
          </p:nvSpPr>
          <p:spPr bwMode="auto">
            <a:xfrm>
              <a:off x="4700225" y="57241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Line 15"/>
            <p:cNvSpPr>
              <a:spLocks noChangeShapeType="1"/>
            </p:cNvSpPr>
            <p:nvPr/>
          </p:nvSpPr>
          <p:spPr bwMode="auto">
            <a:xfrm>
              <a:off x="4700225" y="62956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Line 16"/>
            <p:cNvSpPr>
              <a:spLocks noChangeShapeType="1"/>
            </p:cNvSpPr>
            <p:nvPr/>
          </p:nvSpPr>
          <p:spPr bwMode="auto">
            <a:xfrm flipV="1">
              <a:off x="5163162" y="5749566"/>
              <a:ext cx="0" cy="52070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2402385" y="4356558"/>
            <a:ext cx="925874" cy="277540"/>
            <a:chOff x="4700225" y="5724166"/>
            <a:chExt cx="925874" cy="571500"/>
          </a:xfrm>
        </p:grpSpPr>
        <p:sp>
          <p:nvSpPr>
            <p:cNvPr id="38" name="Line 14"/>
            <p:cNvSpPr>
              <a:spLocks noChangeShapeType="1"/>
            </p:cNvSpPr>
            <p:nvPr/>
          </p:nvSpPr>
          <p:spPr bwMode="auto">
            <a:xfrm>
              <a:off x="4700225" y="57241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Line 15"/>
            <p:cNvSpPr>
              <a:spLocks noChangeShapeType="1"/>
            </p:cNvSpPr>
            <p:nvPr/>
          </p:nvSpPr>
          <p:spPr bwMode="auto">
            <a:xfrm>
              <a:off x="4700225" y="62956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Line 16"/>
            <p:cNvSpPr>
              <a:spLocks noChangeShapeType="1"/>
            </p:cNvSpPr>
            <p:nvPr/>
          </p:nvSpPr>
          <p:spPr bwMode="auto">
            <a:xfrm flipV="1">
              <a:off x="5163162" y="5749566"/>
              <a:ext cx="0" cy="52070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1837925" y="4366103"/>
            <a:ext cx="925874" cy="401271"/>
            <a:chOff x="4700225" y="5724166"/>
            <a:chExt cx="925874" cy="571500"/>
          </a:xfrm>
        </p:grpSpPr>
        <p:sp>
          <p:nvSpPr>
            <p:cNvPr id="42" name="Line 14"/>
            <p:cNvSpPr>
              <a:spLocks noChangeShapeType="1"/>
            </p:cNvSpPr>
            <p:nvPr/>
          </p:nvSpPr>
          <p:spPr bwMode="auto">
            <a:xfrm>
              <a:off x="4700225" y="57241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Line 15"/>
            <p:cNvSpPr>
              <a:spLocks noChangeShapeType="1"/>
            </p:cNvSpPr>
            <p:nvPr/>
          </p:nvSpPr>
          <p:spPr bwMode="auto">
            <a:xfrm>
              <a:off x="4700225" y="62956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Line 16"/>
            <p:cNvSpPr>
              <a:spLocks noChangeShapeType="1"/>
            </p:cNvSpPr>
            <p:nvPr/>
          </p:nvSpPr>
          <p:spPr bwMode="auto">
            <a:xfrm flipV="1">
              <a:off x="5163162" y="5749566"/>
              <a:ext cx="0" cy="52070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1295174" y="4518876"/>
            <a:ext cx="925874" cy="353284"/>
            <a:chOff x="4700225" y="5724166"/>
            <a:chExt cx="925874" cy="571500"/>
          </a:xfrm>
        </p:grpSpPr>
        <p:sp>
          <p:nvSpPr>
            <p:cNvPr id="46" name="Line 14"/>
            <p:cNvSpPr>
              <a:spLocks noChangeShapeType="1"/>
            </p:cNvSpPr>
            <p:nvPr/>
          </p:nvSpPr>
          <p:spPr bwMode="auto">
            <a:xfrm>
              <a:off x="4700225" y="57241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Line 15"/>
            <p:cNvSpPr>
              <a:spLocks noChangeShapeType="1"/>
            </p:cNvSpPr>
            <p:nvPr/>
          </p:nvSpPr>
          <p:spPr bwMode="auto">
            <a:xfrm>
              <a:off x="4700225" y="62956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Line 16"/>
            <p:cNvSpPr>
              <a:spLocks noChangeShapeType="1"/>
            </p:cNvSpPr>
            <p:nvPr/>
          </p:nvSpPr>
          <p:spPr bwMode="auto">
            <a:xfrm flipV="1">
              <a:off x="5163162" y="5749566"/>
              <a:ext cx="0" cy="52070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9" name="Line 3"/>
          <p:cNvSpPr>
            <a:spLocks noChangeShapeType="1"/>
          </p:cNvSpPr>
          <p:nvPr/>
        </p:nvSpPr>
        <p:spPr bwMode="auto">
          <a:xfrm rot="5400000">
            <a:off x="4548261" y="-2928144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Text Box 7"/>
          <p:cNvSpPr txBox="1">
            <a:spLocks noChangeArrowheads="1"/>
          </p:cNvSpPr>
          <p:nvPr/>
        </p:nvSpPr>
        <p:spPr bwMode="auto">
          <a:xfrm>
            <a:off x="5776505" y="2150382"/>
            <a:ext cx="3307014" cy="3785652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u="sng" dirty="0" smtClean="0"/>
              <a:t>Moving window </a:t>
            </a:r>
          </a:p>
          <a:p>
            <a:r>
              <a:rPr lang="en-US" u="sng" dirty="0" smtClean="0"/>
              <a:t>peak</a:t>
            </a:r>
            <a:r>
              <a:rPr lang="en-US" u="sng" dirty="0"/>
              <a:t>-to-peak </a:t>
            </a:r>
            <a:r>
              <a:rPr lang="en-US" u="sng" dirty="0" smtClean="0"/>
              <a:t>amplitude: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Find biggest peak-to-peak amplitude in several small, overlapping windows</a:t>
            </a:r>
          </a:p>
          <a:p>
            <a:endParaRPr lang="en-US" dirty="0"/>
          </a:p>
          <a:p>
            <a:r>
              <a:rPr lang="en-US" dirty="0" smtClean="0"/>
              <a:t>Takes advantage of the fact that a blink occurs over a period of about 200 ms</a:t>
            </a:r>
          </a:p>
        </p:txBody>
      </p:sp>
      <p:pic>
        <p:nvPicPr>
          <p:cNvPr id="51" name="Picture 8"/>
          <p:cNvPicPr>
            <a:picLocks noChangeAspect="1" noChangeArrowheads="1"/>
          </p:cNvPicPr>
          <p:nvPr/>
        </p:nvPicPr>
        <p:blipFill rotWithShape="1">
          <a:blip r:embed="rId4"/>
          <a:srcRect t="33039" b="30809"/>
          <a:stretch/>
        </p:blipFill>
        <p:spPr bwMode="auto">
          <a:xfrm>
            <a:off x="412987" y="2056189"/>
            <a:ext cx="4722812" cy="193523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grpSp>
        <p:nvGrpSpPr>
          <p:cNvPr id="52" name="Group 51"/>
          <p:cNvGrpSpPr/>
          <p:nvPr/>
        </p:nvGrpSpPr>
        <p:grpSpPr>
          <a:xfrm>
            <a:off x="1295174" y="2406951"/>
            <a:ext cx="925874" cy="227589"/>
            <a:chOff x="4700225" y="5724166"/>
            <a:chExt cx="925874" cy="571500"/>
          </a:xfrm>
        </p:grpSpPr>
        <p:sp>
          <p:nvSpPr>
            <p:cNvPr id="53" name="Line 14"/>
            <p:cNvSpPr>
              <a:spLocks noChangeShapeType="1"/>
            </p:cNvSpPr>
            <p:nvPr/>
          </p:nvSpPr>
          <p:spPr bwMode="auto">
            <a:xfrm>
              <a:off x="4700225" y="57241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Line 15"/>
            <p:cNvSpPr>
              <a:spLocks noChangeShapeType="1"/>
            </p:cNvSpPr>
            <p:nvPr/>
          </p:nvSpPr>
          <p:spPr bwMode="auto">
            <a:xfrm>
              <a:off x="4700225" y="62956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Line 16"/>
            <p:cNvSpPr>
              <a:spLocks noChangeShapeType="1"/>
            </p:cNvSpPr>
            <p:nvPr/>
          </p:nvSpPr>
          <p:spPr bwMode="auto">
            <a:xfrm flipV="1">
              <a:off x="5163162" y="5749566"/>
              <a:ext cx="0" cy="52070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1837925" y="2419048"/>
            <a:ext cx="925874" cy="304232"/>
            <a:chOff x="4700225" y="5724166"/>
            <a:chExt cx="925874" cy="571500"/>
          </a:xfrm>
        </p:grpSpPr>
        <p:sp>
          <p:nvSpPr>
            <p:cNvPr id="57" name="Line 14"/>
            <p:cNvSpPr>
              <a:spLocks noChangeShapeType="1"/>
            </p:cNvSpPr>
            <p:nvPr/>
          </p:nvSpPr>
          <p:spPr bwMode="auto">
            <a:xfrm>
              <a:off x="4700225" y="57241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Line 15"/>
            <p:cNvSpPr>
              <a:spLocks noChangeShapeType="1"/>
            </p:cNvSpPr>
            <p:nvPr/>
          </p:nvSpPr>
          <p:spPr bwMode="auto">
            <a:xfrm>
              <a:off x="4700225" y="62956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Line 16"/>
            <p:cNvSpPr>
              <a:spLocks noChangeShapeType="1"/>
            </p:cNvSpPr>
            <p:nvPr/>
          </p:nvSpPr>
          <p:spPr bwMode="auto">
            <a:xfrm flipV="1">
              <a:off x="5163162" y="5749566"/>
              <a:ext cx="0" cy="52070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2402385" y="2433415"/>
            <a:ext cx="925874" cy="372680"/>
            <a:chOff x="4700225" y="5724166"/>
            <a:chExt cx="925874" cy="571500"/>
          </a:xfrm>
        </p:grpSpPr>
        <p:sp>
          <p:nvSpPr>
            <p:cNvPr id="61" name="Line 14"/>
            <p:cNvSpPr>
              <a:spLocks noChangeShapeType="1"/>
            </p:cNvSpPr>
            <p:nvPr/>
          </p:nvSpPr>
          <p:spPr bwMode="auto">
            <a:xfrm>
              <a:off x="4700225" y="57241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Line 15"/>
            <p:cNvSpPr>
              <a:spLocks noChangeShapeType="1"/>
            </p:cNvSpPr>
            <p:nvPr/>
          </p:nvSpPr>
          <p:spPr bwMode="auto">
            <a:xfrm>
              <a:off x="4700225" y="62956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Line 16"/>
            <p:cNvSpPr>
              <a:spLocks noChangeShapeType="1"/>
            </p:cNvSpPr>
            <p:nvPr/>
          </p:nvSpPr>
          <p:spPr bwMode="auto">
            <a:xfrm flipV="1">
              <a:off x="5163162" y="5749566"/>
              <a:ext cx="0" cy="52070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3010267" y="2752343"/>
            <a:ext cx="925874" cy="755275"/>
            <a:chOff x="4700225" y="5724166"/>
            <a:chExt cx="925874" cy="571500"/>
          </a:xfrm>
        </p:grpSpPr>
        <p:sp>
          <p:nvSpPr>
            <p:cNvPr id="65" name="Line 14"/>
            <p:cNvSpPr>
              <a:spLocks noChangeShapeType="1"/>
            </p:cNvSpPr>
            <p:nvPr/>
          </p:nvSpPr>
          <p:spPr bwMode="auto">
            <a:xfrm>
              <a:off x="4700225" y="57241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Line 15"/>
            <p:cNvSpPr>
              <a:spLocks noChangeShapeType="1"/>
            </p:cNvSpPr>
            <p:nvPr/>
          </p:nvSpPr>
          <p:spPr bwMode="auto">
            <a:xfrm>
              <a:off x="4700225" y="62956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Line 16"/>
            <p:cNvSpPr>
              <a:spLocks noChangeShapeType="1"/>
            </p:cNvSpPr>
            <p:nvPr/>
          </p:nvSpPr>
          <p:spPr bwMode="auto">
            <a:xfrm flipV="1">
              <a:off x="5163162" y="5749566"/>
              <a:ext cx="0" cy="52070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3585584" y="2588381"/>
            <a:ext cx="925874" cy="919238"/>
            <a:chOff x="4700225" y="5724166"/>
            <a:chExt cx="925874" cy="571500"/>
          </a:xfrm>
        </p:grpSpPr>
        <p:sp>
          <p:nvSpPr>
            <p:cNvPr id="69" name="Line 14"/>
            <p:cNvSpPr>
              <a:spLocks noChangeShapeType="1"/>
            </p:cNvSpPr>
            <p:nvPr/>
          </p:nvSpPr>
          <p:spPr bwMode="auto">
            <a:xfrm>
              <a:off x="4700225" y="57241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Line 15"/>
            <p:cNvSpPr>
              <a:spLocks noChangeShapeType="1"/>
            </p:cNvSpPr>
            <p:nvPr/>
          </p:nvSpPr>
          <p:spPr bwMode="auto">
            <a:xfrm>
              <a:off x="4700225" y="62956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Line 16"/>
            <p:cNvSpPr>
              <a:spLocks noChangeShapeType="1"/>
            </p:cNvSpPr>
            <p:nvPr/>
          </p:nvSpPr>
          <p:spPr bwMode="auto">
            <a:xfrm flipV="1">
              <a:off x="5163162" y="5749566"/>
              <a:ext cx="0" cy="52070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4193465" y="2515810"/>
            <a:ext cx="925874" cy="321032"/>
            <a:chOff x="4700225" y="5724166"/>
            <a:chExt cx="925874" cy="571500"/>
          </a:xfrm>
        </p:grpSpPr>
        <p:sp>
          <p:nvSpPr>
            <p:cNvPr id="73" name="Line 14"/>
            <p:cNvSpPr>
              <a:spLocks noChangeShapeType="1"/>
            </p:cNvSpPr>
            <p:nvPr/>
          </p:nvSpPr>
          <p:spPr bwMode="auto">
            <a:xfrm>
              <a:off x="4700225" y="57241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Line 15"/>
            <p:cNvSpPr>
              <a:spLocks noChangeShapeType="1"/>
            </p:cNvSpPr>
            <p:nvPr/>
          </p:nvSpPr>
          <p:spPr bwMode="auto">
            <a:xfrm>
              <a:off x="4700225" y="6295666"/>
              <a:ext cx="92587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Line 16"/>
            <p:cNvSpPr>
              <a:spLocks noChangeShapeType="1"/>
            </p:cNvSpPr>
            <p:nvPr/>
          </p:nvSpPr>
          <p:spPr bwMode="auto">
            <a:xfrm flipV="1">
              <a:off x="5163162" y="5749566"/>
              <a:ext cx="0" cy="52070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78681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182" name="Rectangle 6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Minimizing Blinks</a:t>
            </a:r>
            <a:endParaRPr lang="en-US" dirty="0"/>
          </a:p>
        </p:txBody>
      </p:sp>
      <p:sp>
        <p:nvSpPr>
          <p:cNvPr id="946183" name="Rectangle 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 smtClean="0"/>
              <a:t>No </a:t>
            </a:r>
            <a:r>
              <a:rPr lang="en-US" sz="2800" dirty="0"/>
              <a:t>contact lenses</a:t>
            </a:r>
          </a:p>
          <a:p>
            <a:r>
              <a:rPr lang="en-US" sz="2800" dirty="0"/>
              <a:t>Frequent breaks</a:t>
            </a:r>
          </a:p>
          <a:p>
            <a:r>
              <a:rPr lang="en-US" sz="2800" dirty="0"/>
              <a:t>Times when blinks are OK</a:t>
            </a:r>
          </a:p>
          <a:p>
            <a:pPr lvl="1"/>
            <a:r>
              <a:rPr lang="en-US" sz="2200" dirty="0"/>
              <a:t>But be careful of blink offsets</a:t>
            </a:r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3"/>
          <a:srcRect b="49098"/>
          <a:stretch>
            <a:fillRect/>
          </a:stretch>
        </p:blipFill>
        <p:spPr bwMode="auto">
          <a:xfrm>
            <a:off x="919127" y="4155799"/>
            <a:ext cx="6797675" cy="182219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6" name="Line 3"/>
          <p:cNvSpPr>
            <a:spLocks noChangeShapeType="1"/>
          </p:cNvSpPr>
          <p:nvPr/>
        </p:nvSpPr>
        <p:spPr bwMode="auto">
          <a:xfrm rot="5400000">
            <a:off x="4548261" y="-2928144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419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Assessing Success</a:t>
            </a:r>
            <a:endParaRPr lang="en-US" dirty="0"/>
          </a:p>
        </p:txBody>
      </p:sp>
      <p:sp>
        <p:nvSpPr>
          <p:cNvPr id="95642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58800" y="5187950"/>
            <a:ext cx="8216900" cy="1568450"/>
          </a:xfrm>
          <a:noFill/>
          <a:ln/>
        </p:spPr>
        <p:txBody>
          <a:bodyPr/>
          <a:lstStyle/>
          <a:p>
            <a:r>
              <a:rPr lang="en-US"/>
              <a:t>Was blink rejection successful?</a:t>
            </a:r>
          </a:p>
          <a:p>
            <a:pPr lvl="1"/>
            <a:r>
              <a:rPr lang="en-US"/>
              <a:t>Look for polarity inversions</a:t>
            </a:r>
          </a:p>
          <a:p>
            <a:pPr lvl="1"/>
            <a:r>
              <a:rPr lang="en-US"/>
              <a:t>Baseline impacted by blinks in this example</a:t>
            </a:r>
          </a:p>
          <a:p>
            <a:pPr lvl="1"/>
            <a:r>
              <a:rPr lang="en-US"/>
              <a:t>Experimental effect not due to blinks</a:t>
            </a:r>
          </a:p>
        </p:txBody>
      </p:sp>
      <p:pic>
        <p:nvPicPr>
          <p:cNvPr id="956422" name="Picture 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27125" y="1484313"/>
            <a:ext cx="6797675" cy="3579812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6" name="Line 3"/>
          <p:cNvSpPr>
            <a:spLocks noChangeShapeType="1"/>
          </p:cNvSpPr>
          <p:nvPr/>
        </p:nvSpPr>
        <p:spPr bwMode="auto">
          <a:xfrm rot="5400000">
            <a:off x="4548261" y="-2928144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452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819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Saccadic Eye Movements</a:t>
            </a:r>
            <a:endParaRPr lang="en-US" dirty="0"/>
          </a:p>
        </p:txBody>
      </p:sp>
      <p:sp>
        <p:nvSpPr>
          <p:cNvPr id="930822" name="Text Box 6"/>
          <p:cNvSpPr txBox="1">
            <a:spLocks noChangeArrowheads="1"/>
          </p:cNvSpPr>
          <p:nvPr/>
        </p:nvSpPr>
        <p:spPr bwMode="auto">
          <a:xfrm>
            <a:off x="127000" y="5902336"/>
            <a:ext cx="8775700" cy="8540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/>
              <a:t>Eyes contain dipole with positive end pointing toward front of eye</a:t>
            </a:r>
          </a:p>
          <a:p>
            <a:pPr algn="ctr">
              <a:spcBef>
                <a:spcPct val="50000"/>
              </a:spcBef>
            </a:pPr>
            <a:r>
              <a:rPr lang="en-US"/>
              <a:t>Amplitude linearly related to size of eye movement (16 µV/degree)</a:t>
            </a:r>
          </a:p>
        </p:txBody>
      </p:sp>
      <p:sp>
        <p:nvSpPr>
          <p:cNvPr id="930823" name="Text Box 7"/>
          <p:cNvSpPr txBox="1">
            <a:spLocks noChangeArrowheads="1"/>
          </p:cNvSpPr>
          <p:nvPr/>
        </p:nvSpPr>
        <p:spPr bwMode="auto">
          <a:xfrm>
            <a:off x="5730875" y="1598628"/>
            <a:ext cx="2825750" cy="7016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/>
              <a:t>Active: HEOG-L</a:t>
            </a:r>
          </a:p>
          <a:p>
            <a:r>
              <a:rPr lang="en-US"/>
              <a:t>Reference: HEOG-R</a:t>
            </a:r>
          </a:p>
        </p:txBody>
      </p:sp>
      <p:grpSp>
        <p:nvGrpSpPr>
          <p:cNvPr id="930826" name="Group 10"/>
          <p:cNvGrpSpPr>
            <a:grpSpLocks/>
          </p:cNvGrpSpPr>
          <p:nvPr/>
        </p:nvGrpSpPr>
        <p:grpSpPr bwMode="auto">
          <a:xfrm>
            <a:off x="301625" y="1858978"/>
            <a:ext cx="7850188" cy="4014788"/>
            <a:chOff x="644" y="1248"/>
            <a:chExt cx="4200" cy="2148"/>
          </a:xfrm>
        </p:grpSpPr>
        <p:pic>
          <p:nvPicPr>
            <p:cNvPr id="930824" name="Picture 8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028" y="1248"/>
              <a:ext cx="3736" cy="1520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</p:pic>
        <p:pic>
          <p:nvPicPr>
            <p:cNvPr id="930825" name="Picture 9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644" y="2764"/>
              <a:ext cx="4200" cy="632"/>
            </a:xfrm>
            <a:prstGeom prst="rect">
              <a:avLst/>
            </a:prstGeom>
            <a:noFill/>
            <a:ln w="12700" cap="sq">
              <a:noFill/>
              <a:miter lim="800000"/>
              <a:headEnd type="none" w="sm" len="sm"/>
              <a:tailEnd type="none" w="sm" len="sm"/>
            </a:ln>
            <a:effectLst/>
          </p:spPr>
        </p:pic>
      </p:grpSp>
      <p:sp>
        <p:nvSpPr>
          <p:cNvPr id="9" name="Line 3"/>
          <p:cNvSpPr>
            <a:spLocks noChangeShapeType="1"/>
          </p:cNvSpPr>
          <p:nvPr/>
        </p:nvSpPr>
        <p:spPr bwMode="auto">
          <a:xfrm rot="5400000">
            <a:off x="4548261" y="-2928144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0" name="Group 20"/>
          <p:cNvGrpSpPr>
            <a:grpSpLocks/>
          </p:cNvGrpSpPr>
          <p:nvPr/>
        </p:nvGrpSpPr>
        <p:grpSpPr bwMode="auto">
          <a:xfrm>
            <a:off x="2644926" y="2653031"/>
            <a:ext cx="965200" cy="293386"/>
            <a:chOff x="1280" y="2712"/>
            <a:chExt cx="624" cy="280"/>
          </a:xfrm>
        </p:grpSpPr>
        <p:sp>
          <p:nvSpPr>
            <p:cNvPr id="11" name="Line 21"/>
            <p:cNvSpPr>
              <a:spLocks noChangeShapeType="1"/>
            </p:cNvSpPr>
            <p:nvPr/>
          </p:nvSpPr>
          <p:spPr bwMode="auto">
            <a:xfrm>
              <a:off x="1280" y="2992"/>
              <a:ext cx="336" cy="0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Line 22"/>
            <p:cNvSpPr>
              <a:spLocks noChangeShapeType="1"/>
            </p:cNvSpPr>
            <p:nvPr/>
          </p:nvSpPr>
          <p:spPr bwMode="auto">
            <a:xfrm flipV="1">
              <a:off x="1616" y="2712"/>
              <a:ext cx="0" cy="272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Line 23"/>
            <p:cNvSpPr>
              <a:spLocks noChangeShapeType="1"/>
            </p:cNvSpPr>
            <p:nvPr/>
          </p:nvSpPr>
          <p:spPr bwMode="auto">
            <a:xfrm>
              <a:off x="1616" y="2712"/>
              <a:ext cx="288" cy="0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Group 20"/>
          <p:cNvGrpSpPr>
            <a:grpSpLocks/>
          </p:cNvGrpSpPr>
          <p:nvPr/>
        </p:nvGrpSpPr>
        <p:grpSpPr bwMode="auto">
          <a:xfrm>
            <a:off x="1689394" y="2900697"/>
            <a:ext cx="965200" cy="45719"/>
            <a:chOff x="1280" y="2712"/>
            <a:chExt cx="624" cy="280"/>
          </a:xfrm>
        </p:grpSpPr>
        <p:sp>
          <p:nvSpPr>
            <p:cNvPr id="15" name="Line 21"/>
            <p:cNvSpPr>
              <a:spLocks noChangeShapeType="1"/>
            </p:cNvSpPr>
            <p:nvPr/>
          </p:nvSpPr>
          <p:spPr bwMode="auto">
            <a:xfrm>
              <a:off x="1280" y="2992"/>
              <a:ext cx="336" cy="0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Line 22"/>
            <p:cNvSpPr>
              <a:spLocks noChangeShapeType="1"/>
            </p:cNvSpPr>
            <p:nvPr/>
          </p:nvSpPr>
          <p:spPr bwMode="auto">
            <a:xfrm flipV="1">
              <a:off x="1616" y="2712"/>
              <a:ext cx="0" cy="272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Line 23"/>
            <p:cNvSpPr>
              <a:spLocks noChangeShapeType="1"/>
            </p:cNvSpPr>
            <p:nvPr/>
          </p:nvSpPr>
          <p:spPr bwMode="auto">
            <a:xfrm>
              <a:off x="1616" y="2712"/>
              <a:ext cx="288" cy="0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8" name="Text Box 7"/>
          <p:cNvSpPr txBox="1">
            <a:spLocks noChangeArrowheads="1"/>
          </p:cNvSpPr>
          <p:nvPr/>
        </p:nvSpPr>
        <p:spPr bwMode="auto">
          <a:xfrm>
            <a:off x="101192" y="1131737"/>
            <a:ext cx="5994808" cy="1015663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u="sng" dirty="0" smtClean="0"/>
              <a:t>Step Function:</a:t>
            </a:r>
            <a:r>
              <a:rPr lang="en-US" dirty="0"/>
              <a:t> </a:t>
            </a:r>
            <a:r>
              <a:rPr lang="en-US" dirty="0" smtClean="0"/>
              <a:t>Find largest difference in mean voltage between consecutive 100-ms time intervals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227" name="Rectangle 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/>
              <a:t>Fixation Point</a:t>
            </a:r>
            <a:endParaRPr lang="en-US" dirty="0"/>
          </a:p>
        </p:txBody>
      </p:sp>
      <p:sp>
        <p:nvSpPr>
          <p:cNvPr id="94822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237342"/>
            <a:ext cx="7416800" cy="5136847"/>
          </a:xfrm>
        </p:spPr>
        <p:txBody>
          <a:bodyPr/>
          <a:lstStyle/>
          <a:p>
            <a:r>
              <a:rPr lang="en-US" dirty="0" smtClean="0"/>
              <a:t>Best fixation point</a:t>
            </a:r>
          </a:p>
          <a:p>
            <a:pPr lvl="1"/>
            <a:r>
              <a:rPr lang="en-US" dirty="0" smtClean="0"/>
              <a:t>Empirically demonstrated to minimize dispersion and microsaccades</a:t>
            </a:r>
          </a:p>
          <a:p>
            <a:pPr lvl="1"/>
            <a:r>
              <a:rPr lang="en-US" dirty="0" err="1" smtClean="0"/>
              <a:t>Thaler</a:t>
            </a:r>
            <a:r>
              <a:rPr lang="en-US" dirty="0"/>
              <a:t>, Lore, </a:t>
            </a:r>
            <a:r>
              <a:rPr lang="en-US" dirty="0" err="1"/>
              <a:t>Schütz</a:t>
            </a:r>
            <a:r>
              <a:rPr lang="en-US" dirty="0"/>
              <a:t>, Alexander C, Goodale, Melvyn A, &amp; </a:t>
            </a:r>
            <a:r>
              <a:rPr lang="en-US" dirty="0" err="1"/>
              <a:t>Gegenfurtner</a:t>
            </a:r>
            <a:r>
              <a:rPr lang="en-US" dirty="0"/>
              <a:t>, Karl R. (2013). What is the best fixation target? The effect of target shape on stability of </a:t>
            </a:r>
            <a:r>
              <a:rPr lang="en-US" dirty="0" err="1"/>
              <a:t>fixational</a:t>
            </a:r>
            <a:r>
              <a:rPr lang="en-US" dirty="0"/>
              <a:t> eye movements. Vision Research, 76, 31-42</a:t>
            </a:r>
            <a:r>
              <a:rPr lang="en-US" dirty="0" smtClean="0"/>
              <a:t>.</a:t>
            </a:r>
          </a:p>
          <a:p>
            <a:r>
              <a:rPr lang="en-US" dirty="0" smtClean="0"/>
              <a:t>Usually best for the fixation point to be continuously visible</a:t>
            </a:r>
          </a:p>
          <a:p>
            <a:pPr lvl="1"/>
            <a:r>
              <a:rPr lang="en-US" sz="1800" dirty="0" smtClean="0"/>
              <a:t>Otherwise you get an onset response to the fixation point</a:t>
            </a:r>
          </a:p>
          <a:p>
            <a:pPr lvl="1"/>
            <a:r>
              <a:rPr lang="en-US" sz="1800" dirty="0" smtClean="0"/>
              <a:t>But brief disappearance of fixation point can be a good way to signal the time period in which blinks are allowed</a:t>
            </a:r>
          </a:p>
          <a:p>
            <a:pPr lvl="1"/>
            <a:endParaRPr lang="en-US" sz="1800" dirty="0"/>
          </a:p>
        </p:txBody>
      </p:sp>
      <p:sp>
        <p:nvSpPr>
          <p:cNvPr id="5" name="Line 3"/>
          <p:cNvSpPr>
            <a:spLocks noChangeShapeType="1"/>
          </p:cNvSpPr>
          <p:nvPr/>
        </p:nvSpPr>
        <p:spPr bwMode="auto">
          <a:xfrm rot="5400000">
            <a:off x="4548261" y="-2928144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4300" y="1136348"/>
            <a:ext cx="1409700" cy="1282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8228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227" name="Rectangle 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/>
              <a:t>Minimizing and Detecting Saccades</a:t>
            </a:r>
            <a:endParaRPr lang="en-US" dirty="0"/>
          </a:p>
        </p:txBody>
      </p:sp>
      <p:sp>
        <p:nvSpPr>
          <p:cNvPr id="94822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237343"/>
            <a:ext cx="8229600" cy="2935514"/>
          </a:xfrm>
        </p:spPr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experiment so that subjects don’t have any reason to deviate from </a:t>
            </a:r>
            <a:r>
              <a:rPr lang="en-US" dirty="0" smtClean="0"/>
              <a:t>fixation</a:t>
            </a:r>
          </a:p>
          <a:p>
            <a:r>
              <a:rPr lang="en-US" dirty="0" smtClean="0"/>
              <a:t>If this is not possible, use two-tiered strategy</a:t>
            </a:r>
          </a:p>
          <a:p>
            <a:pPr lvl="1"/>
            <a:r>
              <a:rPr lang="en-US" sz="1800" dirty="0" smtClean="0"/>
              <a:t>Use step function to throw out </a:t>
            </a:r>
            <a:r>
              <a:rPr lang="en-US" sz="1800" dirty="0"/>
              <a:t>trials with </a:t>
            </a:r>
            <a:r>
              <a:rPr lang="en-US" sz="1800" dirty="0" smtClean="0"/>
              <a:t>large</a:t>
            </a:r>
            <a:r>
              <a:rPr lang="en-US" sz="1800" dirty="0"/>
              <a:t> </a:t>
            </a:r>
            <a:r>
              <a:rPr lang="en-US" sz="1800" dirty="0" smtClean="0"/>
              <a:t>eye </a:t>
            </a:r>
            <a:r>
              <a:rPr lang="en-US" sz="1800" dirty="0"/>
              <a:t>movements</a:t>
            </a:r>
          </a:p>
          <a:p>
            <a:pPr lvl="1"/>
            <a:r>
              <a:rPr lang="en-US" sz="1800" dirty="0"/>
              <a:t>Compute averaged HEOG waveforms for L and R </a:t>
            </a:r>
            <a:r>
              <a:rPr lang="en-US" sz="1800" dirty="0" smtClean="0"/>
              <a:t>targets</a:t>
            </a:r>
            <a:endParaRPr lang="en-US" sz="1800" dirty="0"/>
          </a:p>
          <a:p>
            <a:pPr lvl="1"/>
            <a:r>
              <a:rPr lang="en-US" sz="1800" dirty="0"/>
              <a:t>Throw out subjects with residual HEOG &gt; some threshold</a:t>
            </a:r>
          </a:p>
        </p:txBody>
      </p:sp>
      <p:sp>
        <p:nvSpPr>
          <p:cNvPr id="5" name="Line 3"/>
          <p:cNvSpPr>
            <a:spLocks noChangeShapeType="1"/>
          </p:cNvSpPr>
          <p:nvPr/>
        </p:nvSpPr>
        <p:spPr bwMode="auto">
          <a:xfrm rot="5400000">
            <a:off x="4548261" y="-2928144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66725" y="4058859"/>
            <a:ext cx="8016875" cy="25209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</p:spTree>
    <p:extLst>
      <p:ext uri="{BB962C8B-B14F-4D97-AF65-F5344CB8AC3E}">
        <p14:creationId xmlns:p14="http://schemas.microsoft.com/office/powerpoint/2010/main" val="1071991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8228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8972" name="Picture 28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5072" y="1339850"/>
            <a:ext cx="4722812" cy="53530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978947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Step Function &amp; Blinks</a:t>
            </a:r>
            <a:endParaRPr lang="en-US" dirty="0"/>
          </a:p>
        </p:txBody>
      </p:sp>
      <p:grpSp>
        <p:nvGrpSpPr>
          <p:cNvPr id="978956" name="Group 12"/>
          <p:cNvGrpSpPr>
            <a:grpSpLocks/>
          </p:cNvGrpSpPr>
          <p:nvPr/>
        </p:nvGrpSpPr>
        <p:grpSpPr bwMode="auto">
          <a:xfrm flipV="1">
            <a:off x="2098675" y="3543300"/>
            <a:ext cx="952500" cy="114300"/>
            <a:chOff x="1280" y="2712"/>
            <a:chExt cx="624" cy="280"/>
          </a:xfrm>
        </p:grpSpPr>
        <p:sp>
          <p:nvSpPr>
            <p:cNvPr id="978957" name="Line 13"/>
            <p:cNvSpPr>
              <a:spLocks noChangeShapeType="1"/>
            </p:cNvSpPr>
            <p:nvPr/>
          </p:nvSpPr>
          <p:spPr bwMode="auto">
            <a:xfrm>
              <a:off x="1280" y="2992"/>
              <a:ext cx="336" cy="0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8958" name="Line 14"/>
            <p:cNvSpPr>
              <a:spLocks noChangeShapeType="1"/>
            </p:cNvSpPr>
            <p:nvPr/>
          </p:nvSpPr>
          <p:spPr bwMode="auto">
            <a:xfrm flipV="1">
              <a:off x="1616" y="2712"/>
              <a:ext cx="0" cy="272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8959" name="Line 15"/>
            <p:cNvSpPr>
              <a:spLocks noChangeShapeType="1"/>
            </p:cNvSpPr>
            <p:nvPr/>
          </p:nvSpPr>
          <p:spPr bwMode="auto">
            <a:xfrm>
              <a:off x="1616" y="2712"/>
              <a:ext cx="288" cy="0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78960" name="Group 16"/>
          <p:cNvGrpSpPr>
            <a:grpSpLocks/>
          </p:cNvGrpSpPr>
          <p:nvPr/>
        </p:nvGrpSpPr>
        <p:grpSpPr bwMode="auto">
          <a:xfrm>
            <a:off x="3441700" y="3725332"/>
            <a:ext cx="977900" cy="544287"/>
            <a:chOff x="1280" y="2712"/>
            <a:chExt cx="624" cy="280"/>
          </a:xfrm>
        </p:grpSpPr>
        <p:sp>
          <p:nvSpPr>
            <p:cNvPr id="978961" name="Line 17"/>
            <p:cNvSpPr>
              <a:spLocks noChangeShapeType="1"/>
            </p:cNvSpPr>
            <p:nvPr/>
          </p:nvSpPr>
          <p:spPr bwMode="auto">
            <a:xfrm>
              <a:off x="1280" y="2992"/>
              <a:ext cx="336" cy="0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8962" name="Line 18"/>
            <p:cNvSpPr>
              <a:spLocks noChangeShapeType="1"/>
            </p:cNvSpPr>
            <p:nvPr/>
          </p:nvSpPr>
          <p:spPr bwMode="auto">
            <a:xfrm flipV="1">
              <a:off x="1616" y="2712"/>
              <a:ext cx="0" cy="272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8963" name="Line 19"/>
            <p:cNvSpPr>
              <a:spLocks noChangeShapeType="1"/>
            </p:cNvSpPr>
            <p:nvPr/>
          </p:nvSpPr>
          <p:spPr bwMode="auto">
            <a:xfrm>
              <a:off x="1616" y="2712"/>
              <a:ext cx="288" cy="0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78964" name="Group 20"/>
          <p:cNvGrpSpPr>
            <a:grpSpLocks/>
          </p:cNvGrpSpPr>
          <p:nvPr/>
        </p:nvGrpSpPr>
        <p:grpSpPr bwMode="auto">
          <a:xfrm>
            <a:off x="1520069" y="5394476"/>
            <a:ext cx="965200" cy="124053"/>
            <a:chOff x="1280" y="2712"/>
            <a:chExt cx="624" cy="280"/>
          </a:xfrm>
        </p:grpSpPr>
        <p:sp>
          <p:nvSpPr>
            <p:cNvPr id="978965" name="Line 21"/>
            <p:cNvSpPr>
              <a:spLocks noChangeShapeType="1"/>
            </p:cNvSpPr>
            <p:nvPr/>
          </p:nvSpPr>
          <p:spPr bwMode="auto">
            <a:xfrm>
              <a:off x="1280" y="2992"/>
              <a:ext cx="336" cy="0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8966" name="Line 22"/>
            <p:cNvSpPr>
              <a:spLocks noChangeShapeType="1"/>
            </p:cNvSpPr>
            <p:nvPr/>
          </p:nvSpPr>
          <p:spPr bwMode="auto">
            <a:xfrm flipV="1">
              <a:off x="1616" y="2712"/>
              <a:ext cx="0" cy="272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8967" name="Line 23"/>
            <p:cNvSpPr>
              <a:spLocks noChangeShapeType="1"/>
            </p:cNvSpPr>
            <p:nvPr/>
          </p:nvSpPr>
          <p:spPr bwMode="auto">
            <a:xfrm>
              <a:off x="1616" y="2712"/>
              <a:ext cx="288" cy="0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78968" name="Group 24"/>
          <p:cNvGrpSpPr>
            <a:grpSpLocks/>
          </p:cNvGrpSpPr>
          <p:nvPr/>
        </p:nvGrpSpPr>
        <p:grpSpPr bwMode="auto">
          <a:xfrm flipV="1">
            <a:off x="3467100" y="5260446"/>
            <a:ext cx="965200" cy="158221"/>
            <a:chOff x="1280" y="2712"/>
            <a:chExt cx="624" cy="280"/>
          </a:xfrm>
        </p:grpSpPr>
        <p:sp>
          <p:nvSpPr>
            <p:cNvPr id="978969" name="Line 25"/>
            <p:cNvSpPr>
              <a:spLocks noChangeShapeType="1"/>
            </p:cNvSpPr>
            <p:nvPr/>
          </p:nvSpPr>
          <p:spPr bwMode="auto">
            <a:xfrm>
              <a:off x="1280" y="2992"/>
              <a:ext cx="336" cy="0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8970" name="Line 26"/>
            <p:cNvSpPr>
              <a:spLocks noChangeShapeType="1"/>
            </p:cNvSpPr>
            <p:nvPr/>
          </p:nvSpPr>
          <p:spPr bwMode="auto">
            <a:xfrm flipV="1">
              <a:off x="1616" y="2712"/>
              <a:ext cx="0" cy="272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8971" name="Line 27"/>
            <p:cNvSpPr>
              <a:spLocks noChangeShapeType="1"/>
            </p:cNvSpPr>
            <p:nvPr/>
          </p:nvSpPr>
          <p:spPr bwMode="auto">
            <a:xfrm>
              <a:off x="1616" y="2712"/>
              <a:ext cx="288" cy="0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8" name="Line 3"/>
          <p:cNvSpPr>
            <a:spLocks noChangeShapeType="1"/>
          </p:cNvSpPr>
          <p:nvPr/>
        </p:nvSpPr>
        <p:spPr bwMode="auto">
          <a:xfrm rot="5400000">
            <a:off x="4548261" y="-2928144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Text Box 7"/>
          <p:cNvSpPr txBox="1">
            <a:spLocks noChangeArrowheads="1"/>
          </p:cNvSpPr>
          <p:nvPr/>
        </p:nvSpPr>
        <p:spPr bwMode="auto">
          <a:xfrm>
            <a:off x="5776505" y="1727049"/>
            <a:ext cx="3307014" cy="409342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u="sng" dirty="0" smtClean="0"/>
              <a:t>Step Function: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Find largest difference in mean voltage between consecutive 100-ms time intervals</a:t>
            </a:r>
          </a:p>
          <a:p>
            <a:endParaRPr lang="en-US" dirty="0"/>
          </a:p>
          <a:p>
            <a:r>
              <a:rPr lang="en-US" dirty="0" smtClean="0"/>
              <a:t>Takes advantage of the fact that a blink consists of a period of one voltage followed by a period of a much larger voltage</a:t>
            </a:r>
          </a:p>
        </p:txBody>
      </p:sp>
      <p:grpSp>
        <p:nvGrpSpPr>
          <p:cNvPr id="30" name="Group 12"/>
          <p:cNvGrpSpPr>
            <a:grpSpLocks/>
          </p:cNvGrpSpPr>
          <p:nvPr/>
        </p:nvGrpSpPr>
        <p:grpSpPr bwMode="auto">
          <a:xfrm flipV="1">
            <a:off x="2243815" y="2140252"/>
            <a:ext cx="952500" cy="97367"/>
            <a:chOff x="1280" y="2712"/>
            <a:chExt cx="624" cy="280"/>
          </a:xfrm>
        </p:grpSpPr>
        <p:sp>
          <p:nvSpPr>
            <p:cNvPr id="31" name="Line 13"/>
            <p:cNvSpPr>
              <a:spLocks noChangeShapeType="1"/>
            </p:cNvSpPr>
            <p:nvPr/>
          </p:nvSpPr>
          <p:spPr bwMode="auto">
            <a:xfrm>
              <a:off x="1280" y="2992"/>
              <a:ext cx="336" cy="0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Line 14"/>
            <p:cNvSpPr>
              <a:spLocks noChangeShapeType="1"/>
            </p:cNvSpPr>
            <p:nvPr/>
          </p:nvSpPr>
          <p:spPr bwMode="auto">
            <a:xfrm flipV="1">
              <a:off x="1616" y="2712"/>
              <a:ext cx="0" cy="272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Line 15"/>
            <p:cNvSpPr>
              <a:spLocks noChangeShapeType="1"/>
            </p:cNvSpPr>
            <p:nvPr/>
          </p:nvSpPr>
          <p:spPr bwMode="auto">
            <a:xfrm>
              <a:off x="1616" y="2712"/>
              <a:ext cx="288" cy="0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8" name="Group 16"/>
          <p:cNvGrpSpPr>
            <a:grpSpLocks/>
          </p:cNvGrpSpPr>
          <p:nvPr/>
        </p:nvGrpSpPr>
        <p:grpSpPr bwMode="auto">
          <a:xfrm flipV="1">
            <a:off x="3006270" y="2177143"/>
            <a:ext cx="977900" cy="568476"/>
            <a:chOff x="1280" y="2712"/>
            <a:chExt cx="624" cy="280"/>
          </a:xfrm>
        </p:grpSpPr>
        <p:sp>
          <p:nvSpPr>
            <p:cNvPr id="39" name="Line 17"/>
            <p:cNvSpPr>
              <a:spLocks noChangeShapeType="1"/>
            </p:cNvSpPr>
            <p:nvPr/>
          </p:nvSpPr>
          <p:spPr bwMode="auto">
            <a:xfrm>
              <a:off x="1280" y="2992"/>
              <a:ext cx="336" cy="0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Line 18"/>
            <p:cNvSpPr>
              <a:spLocks noChangeShapeType="1"/>
            </p:cNvSpPr>
            <p:nvPr/>
          </p:nvSpPr>
          <p:spPr bwMode="auto">
            <a:xfrm flipV="1">
              <a:off x="1616" y="2712"/>
              <a:ext cx="0" cy="272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Line 19"/>
            <p:cNvSpPr>
              <a:spLocks noChangeShapeType="1"/>
            </p:cNvSpPr>
            <p:nvPr/>
          </p:nvSpPr>
          <p:spPr bwMode="auto">
            <a:xfrm>
              <a:off x="1616" y="2712"/>
              <a:ext cx="288" cy="0"/>
            </a:xfrm>
            <a:prstGeom prst="line">
              <a:avLst/>
            </a:prstGeom>
            <a:noFill/>
            <a:ln w="3810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89263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8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8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8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8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227" name="Rectangle 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/>
              <a:t>Setting Rejection Parameters</a:t>
            </a:r>
            <a:endParaRPr lang="en-US" dirty="0"/>
          </a:p>
        </p:txBody>
      </p:sp>
      <p:sp>
        <p:nvSpPr>
          <p:cNvPr id="94822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237342"/>
            <a:ext cx="8229600" cy="5487609"/>
          </a:xfrm>
        </p:spPr>
        <p:txBody>
          <a:bodyPr/>
          <a:lstStyle/>
          <a:p>
            <a:r>
              <a:rPr lang="en-US" dirty="0" smtClean="0"/>
              <a:t>Need to select threshold, electrode sites, overall rejection window, moving window length</a:t>
            </a:r>
          </a:p>
          <a:p>
            <a:r>
              <a:rPr lang="en-US" dirty="0" smtClean="0"/>
              <a:t>Recommended strategy (subject-specific)</a:t>
            </a:r>
          </a:p>
          <a:p>
            <a:pPr lvl="1"/>
            <a:r>
              <a:rPr lang="en-US" dirty="0" smtClean="0"/>
              <a:t>Artifacts differ in type, size, and timing across subjects</a:t>
            </a:r>
          </a:p>
          <a:p>
            <a:pPr lvl="1"/>
            <a:r>
              <a:rPr lang="en-US" dirty="0" smtClean="0"/>
              <a:t>Start with parameters based on previous experience</a:t>
            </a:r>
          </a:p>
          <a:p>
            <a:pPr lvl="1"/>
            <a:r>
              <a:rPr lang="en-US" dirty="0" smtClean="0"/>
              <a:t>Look at single trials to assess false positives &amp; negatives</a:t>
            </a:r>
          </a:p>
          <a:p>
            <a:pPr lvl="1"/>
            <a:r>
              <a:rPr lang="en-US" dirty="0" smtClean="0"/>
              <a:t>Adjust parameters to achieve optimal balance between removing </a:t>
            </a:r>
            <a:r>
              <a:rPr lang="en-US" u="sng" dirty="0" smtClean="0"/>
              <a:t>problematic</a:t>
            </a:r>
            <a:r>
              <a:rPr lang="en-US" dirty="0" smtClean="0"/>
              <a:t> artifacts and maintaining # of trials</a:t>
            </a:r>
          </a:p>
          <a:p>
            <a:pPr lvl="1"/>
            <a:r>
              <a:rPr lang="en-US" dirty="0" smtClean="0"/>
              <a:t>Check percentage of rejected trials</a:t>
            </a:r>
          </a:p>
          <a:p>
            <a:pPr lvl="1"/>
            <a:r>
              <a:rPr lang="en-US" dirty="0" smtClean="0"/>
              <a:t>Iterate until satisfied</a:t>
            </a:r>
          </a:p>
          <a:p>
            <a:r>
              <a:rPr lang="en-US" dirty="0" smtClean="0"/>
              <a:t>To avoid bias in within-subject designs</a:t>
            </a:r>
          </a:p>
          <a:p>
            <a:pPr lvl="1"/>
            <a:r>
              <a:rPr lang="en-US" dirty="0" smtClean="0"/>
              <a:t>Do not do not base parameters on condition-specific ERPs</a:t>
            </a:r>
          </a:p>
          <a:p>
            <a:r>
              <a:rPr lang="en-US" dirty="0"/>
              <a:t>To avoid bias in </a:t>
            </a:r>
            <a:r>
              <a:rPr lang="en-US" dirty="0" smtClean="0"/>
              <a:t>between-</a:t>
            </a:r>
            <a:r>
              <a:rPr lang="en-US" dirty="0"/>
              <a:t>subject designs</a:t>
            </a:r>
          </a:p>
          <a:p>
            <a:pPr lvl="1"/>
            <a:r>
              <a:rPr lang="en-US" dirty="0" smtClean="0"/>
              <a:t>Have rejection done by someone who is blind </a:t>
            </a:r>
            <a:r>
              <a:rPr lang="en-US" smtClean="0"/>
              <a:t>to group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5" name="Line 3"/>
          <p:cNvSpPr>
            <a:spLocks noChangeShapeType="1"/>
          </p:cNvSpPr>
          <p:nvPr/>
        </p:nvSpPr>
        <p:spPr bwMode="auto">
          <a:xfrm rot="5400000">
            <a:off x="4548261" y="-2928144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890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22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8228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867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Commonly Recorded Artifactual </a:t>
            </a:r>
            <a:r>
              <a:rPr lang="en-US" dirty="0" smtClean="0"/>
              <a:t>Potentials (C.R.A.P.)</a:t>
            </a:r>
            <a:endParaRPr lang="en-US" dirty="0"/>
          </a:p>
        </p:txBody>
      </p:sp>
      <p:sp>
        <p:nvSpPr>
          <p:cNvPr id="932872" name="Text Box 8"/>
          <p:cNvSpPr txBox="1">
            <a:spLocks noChangeArrowheads="1"/>
          </p:cNvSpPr>
          <p:nvPr/>
        </p:nvSpPr>
        <p:spPr bwMode="auto">
          <a:xfrm>
            <a:off x="1436688" y="1366566"/>
            <a:ext cx="6711950" cy="3968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 smtClean="0"/>
              <a:t>(Don’t try to reject: Minimize and/or Correct)</a:t>
            </a:r>
            <a:endParaRPr lang="en-US" dirty="0"/>
          </a:p>
        </p:txBody>
      </p:sp>
      <p:pic>
        <p:nvPicPr>
          <p:cNvPr id="932873" name="Picture 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23950" y="1825625"/>
            <a:ext cx="6604000" cy="50323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6" name="Line 3"/>
          <p:cNvSpPr>
            <a:spLocks noChangeShapeType="1"/>
          </p:cNvSpPr>
          <p:nvPr/>
        </p:nvSpPr>
        <p:spPr bwMode="auto">
          <a:xfrm rot="5400000">
            <a:off x="4548261" y="-2734621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66095" y="2854479"/>
            <a:ext cx="8599715" cy="1015663"/>
          </a:xfrm>
          <a:prstGeom prst="rect">
            <a:avLst/>
          </a:prstGeom>
          <a:solidFill>
            <a:srgbClr val="CCFFCC"/>
          </a:solidFill>
        </p:spPr>
        <p:txBody>
          <a:bodyPr wrap="square" rtlCol="0">
            <a:spAutoFit/>
          </a:bodyPr>
          <a:lstStyle/>
          <a:p>
            <a:r>
              <a:rPr lang="en-US" u="sng" dirty="0" smtClean="0"/>
              <a:t>EMG</a:t>
            </a:r>
          </a:p>
          <a:p>
            <a:r>
              <a:rPr lang="en-US" dirty="0" smtClean="0"/>
              <a:t>Temporalis muscles, forehead muscles, neck muscles</a:t>
            </a:r>
          </a:p>
          <a:p>
            <a:r>
              <a:rPr lang="en-US" dirty="0" smtClean="0"/>
              <a:t>Just ask subjects to relax and sit in a neutral position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867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Commonly Recorded Artifactual </a:t>
            </a:r>
            <a:r>
              <a:rPr lang="en-US" dirty="0" smtClean="0"/>
              <a:t>Potentials (C.R.A.P.)</a:t>
            </a:r>
            <a:endParaRPr lang="en-US" dirty="0"/>
          </a:p>
        </p:txBody>
      </p:sp>
      <p:sp>
        <p:nvSpPr>
          <p:cNvPr id="932872" name="Text Box 8"/>
          <p:cNvSpPr txBox="1">
            <a:spLocks noChangeArrowheads="1"/>
          </p:cNvSpPr>
          <p:nvPr/>
        </p:nvSpPr>
        <p:spPr bwMode="auto">
          <a:xfrm>
            <a:off x="1436688" y="1366566"/>
            <a:ext cx="6711950" cy="3968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 smtClean="0"/>
              <a:t>(Don’t try to reject: Minimize and/or Correct)</a:t>
            </a:r>
            <a:endParaRPr lang="en-US" dirty="0"/>
          </a:p>
        </p:txBody>
      </p:sp>
      <p:pic>
        <p:nvPicPr>
          <p:cNvPr id="932873" name="Picture 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23950" y="1825625"/>
            <a:ext cx="6604000" cy="50323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6" name="Line 3"/>
          <p:cNvSpPr>
            <a:spLocks noChangeShapeType="1"/>
          </p:cNvSpPr>
          <p:nvPr/>
        </p:nvSpPr>
        <p:spPr bwMode="auto">
          <a:xfrm rot="5400000">
            <a:off x="4548261" y="-2734621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66095" y="3531813"/>
            <a:ext cx="8599715" cy="1323439"/>
          </a:xfrm>
          <a:prstGeom prst="rect">
            <a:avLst/>
          </a:prstGeom>
          <a:solidFill>
            <a:srgbClr val="CCFFCC"/>
          </a:solidFill>
        </p:spPr>
        <p:txBody>
          <a:bodyPr wrap="square" rtlCol="0">
            <a:spAutoFit/>
          </a:bodyPr>
          <a:lstStyle/>
          <a:p>
            <a:r>
              <a:rPr lang="en-US" u="sng" dirty="0" smtClean="0"/>
              <a:t>EKG</a:t>
            </a:r>
          </a:p>
          <a:p>
            <a:r>
              <a:rPr lang="en-US" dirty="0" smtClean="0"/>
              <a:t>Conducted via carotid arteries</a:t>
            </a:r>
          </a:p>
          <a:p>
            <a:r>
              <a:rPr lang="en-US" dirty="0" smtClean="0"/>
              <a:t>Usually picked up by mastoid reference electrodes</a:t>
            </a:r>
          </a:p>
          <a:p>
            <a:r>
              <a:rPr lang="en-US" dirty="0" smtClean="0"/>
              <a:t>Don’t try to eliminate…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079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771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Ocular Artifacts</a:t>
            </a:r>
            <a:endParaRPr lang="en-US" dirty="0"/>
          </a:p>
        </p:txBody>
      </p:sp>
      <p:sp>
        <p:nvSpPr>
          <p:cNvPr id="5" name="Line 2"/>
          <p:cNvSpPr>
            <a:spLocks noChangeShapeType="1"/>
          </p:cNvSpPr>
          <p:nvPr/>
        </p:nvSpPr>
        <p:spPr bwMode="auto">
          <a:xfrm rot="5400000">
            <a:off x="4572000" y="-2904404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 Box 18"/>
          <p:cNvSpPr txBox="1">
            <a:spLocks noChangeArrowheads="1"/>
          </p:cNvSpPr>
          <p:nvPr/>
        </p:nvSpPr>
        <p:spPr bwMode="auto">
          <a:xfrm>
            <a:off x="5422900" y="6553200"/>
            <a:ext cx="3721100" cy="3048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 err="1"/>
              <a:t>Lins</a:t>
            </a:r>
            <a:r>
              <a:rPr lang="en-US" sz="1400" dirty="0"/>
              <a:t>, </a:t>
            </a:r>
            <a:r>
              <a:rPr lang="en-US" sz="1400" dirty="0" err="1"/>
              <a:t>Picton</a:t>
            </a:r>
            <a:r>
              <a:rPr lang="en-US" sz="1400" dirty="0"/>
              <a:t>, Berg, &amp; </a:t>
            </a:r>
            <a:r>
              <a:rPr lang="en-US" sz="1400" dirty="0" err="1"/>
              <a:t>Scherg</a:t>
            </a:r>
            <a:r>
              <a:rPr lang="en-US" sz="1400" dirty="0"/>
              <a:t> (1993)</a:t>
            </a:r>
          </a:p>
        </p:txBody>
      </p:sp>
      <p:pic>
        <p:nvPicPr>
          <p:cNvPr id="8" name="Picture 2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3022" y="2359827"/>
            <a:ext cx="4225453" cy="3271592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pic>
        <p:nvPicPr>
          <p:cNvPr id="9" name="Picture 31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64038" y="2234168"/>
            <a:ext cx="4559300" cy="3894137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10" name="Text Box 18"/>
          <p:cNvSpPr txBox="1">
            <a:spLocks noChangeArrowheads="1"/>
          </p:cNvSpPr>
          <p:nvPr/>
        </p:nvSpPr>
        <p:spPr bwMode="auto">
          <a:xfrm>
            <a:off x="0" y="6581001"/>
            <a:ext cx="3721100" cy="276999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 dirty="0" smtClean="0"/>
              <a:t>Noncephalic reference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423527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867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Commonly Recorded Artifactual </a:t>
            </a:r>
            <a:r>
              <a:rPr lang="en-US" dirty="0" smtClean="0"/>
              <a:t>Potentials (C.R.A.P.)</a:t>
            </a:r>
            <a:endParaRPr lang="en-US" dirty="0"/>
          </a:p>
        </p:txBody>
      </p:sp>
      <p:sp>
        <p:nvSpPr>
          <p:cNvPr id="932872" name="Text Box 8"/>
          <p:cNvSpPr txBox="1">
            <a:spLocks noChangeArrowheads="1"/>
          </p:cNvSpPr>
          <p:nvPr/>
        </p:nvSpPr>
        <p:spPr bwMode="auto">
          <a:xfrm>
            <a:off x="1436688" y="1366566"/>
            <a:ext cx="6711950" cy="3968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 smtClean="0"/>
              <a:t>(Don’t try to reject: Minimize and/or Correct)</a:t>
            </a:r>
            <a:endParaRPr lang="en-US" dirty="0"/>
          </a:p>
        </p:txBody>
      </p:sp>
      <p:pic>
        <p:nvPicPr>
          <p:cNvPr id="932873" name="Picture 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23950" y="1825625"/>
            <a:ext cx="6604000" cy="50323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6" name="Line 3"/>
          <p:cNvSpPr>
            <a:spLocks noChangeShapeType="1"/>
          </p:cNvSpPr>
          <p:nvPr/>
        </p:nvSpPr>
        <p:spPr bwMode="auto">
          <a:xfrm rot="5400000">
            <a:off x="4548261" y="-2734621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66095" y="2467432"/>
            <a:ext cx="8599715" cy="1015663"/>
          </a:xfrm>
          <a:prstGeom prst="rect">
            <a:avLst/>
          </a:prstGeom>
          <a:solidFill>
            <a:srgbClr val="CCFFCC"/>
          </a:solidFill>
        </p:spPr>
        <p:txBody>
          <a:bodyPr wrap="square" rtlCol="0">
            <a:spAutoFit/>
          </a:bodyPr>
          <a:lstStyle/>
          <a:p>
            <a:r>
              <a:rPr lang="en-US" u="sng" dirty="0" smtClean="0"/>
              <a:t>Blocking</a:t>
            </a:r>
          </a:p>
          <a:p>
            <a:r>
              <a:rPr lang="en-US" dirty="0" smtClean="0"/>
              <a:t>Should occur only if your ADC is 12-16 bits</a:t>
            </a:r>
          </a:p>
          <a:p>
            <a:r>
              <a:rPr lang="en-US" dirty="0" smtClean="0"/>
              <a:t>Reduce amplifier gain</a:t>
            </a:r>
          </a:p>
        </p:txBody>
      </p:sp>
    </p:spTree>
    <p:extLst>
      <p:ext uri="{BB962C8B-B14F-4D97-AF65-F5344CB8AC3E}">
        <p14:creationId xmlns:p14="http://schemas.microsoft.com/office/powerpoint/2010/main" val="3001065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867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Commonly Recorded Artifactual </a:t>
            </a:r>
            <a:r>
              <a:rPr lang="en-US" dirty="0" smtClean="0"/>
              <a:t>Potentials (C.R.A.P.)</a:t>
            </a:r>
            <a:endParaRPr lang="en-US" dirty="0"/>
          </a:p>
        </p:txBody>
      </p:sp>
      <p:sp>
        <p:nvSpPr>
          <p:cNvPr id="932872" name="Text Box 8"/>
          <p:cNvSpPr txBox="1">
            <a:spLocks noChangeArrowheads="1"/>
          </p:cNvSpPr>
          <p:nvPr/>
        </p:nvSpPr>
        <p:spPr bwMode="auto">
          <a:xfrm>
            <a:off x="1436688" y="1366566"/>
            <a:ext cx="6711950" cy="3968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 smtClean="0"/>
              <a:t>(Don’t try to reject: Minimize and/or Correct)</a:t>
            </a:r>
            <a:endParaRPr lang="en-US" dirty="0"/>
          </a:p>
        </p:txBody>
      </p:sp>
      <p:pic>
        <p:nvPicPr>
          <p:cNvPr id="932873" name="Picture 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23950" y="1825625"/>
            <a:ext cx="6604000" cy="50323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6" name="Line 3"/>
          <p:cNvSpPr>
            <a:spLocks noChangeShapeType="1"/>
          </p:cNvSpPr>
          <p:nvPr/>
        </p:nvSpPr>
        <p:spPr bwMode="auto">
          <a:xfrm rot="5400000">
            <a:off x="4548261" y="-2734621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66095" y="2152953"/>
            <a:ext cx="8599715" cy="1323439"/>
          </a:xfrm>
          <a:prstGeom prst="rect">
            <a:avLst/>
          </a:prstGeom>
          <a:solidFill>
            <a:srgbClr val="CCFFCC"/>
          </a:solidFill>
        </p:spPr>
        <p:txBody>
          <a:bodyPr wrap="square" rtlCol="0">
            <a:spAutoFit/>
          </a:bodyPr>
          <a:lstStyle/>
          <a:p>
            <a:r>
              <a:rPr lang="en-US" u="sng" dirty="0" smtClean="0"/>
              <a:t>Skin potentials</a:t>
            </a:r>
          </a:p>
          <a:p>
            <a:r>
              <a:rPr lang="en-US" dirty="0" smtClean="0"/>
              <a:t>Constant cool temperature</a:t>
            </a:r>
          </a:p>
          <a:p>
            <a:r>
              <a:rPr lang="en-US" dirty="0" smtClean="0"/>
              <a:t>Low electrode impedance</a:t>
            </a:r>
          </a:p>
          <a:p>
            <a:r>
              <a:rPr lang="en-US" dirty="0" smtClean="0"/>
              <a:t>High-pass filter at 0.1 Hz</a:t>
            </a:r>
          </a:p>
        </p:txBody>
      </p:sp>
    </p:spTree>
    <p:extLst>
      <p:ext uri="{BB962C8B-B14F-4D97-AF65-F5344CB8AC3E}">
        <p14:creationId xmlns:p14="http://schemas.microsoft.com/office/powerpoint/2010/main" val="20145877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867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Commonly Recorded Artifactual </a:t>
            </a:r>
            <a:r>
              <a:rPr lang="en-US" dirty="0" smtClean="0"/>
              <a:t>Potentials (C.R.A.P.)</a:t>
            </a:r>
            <a:endParaRPr lang="en-US" dirty="0"/>
          </a:p>
        </p:txBody>
      </p:sp>
      <p:sp>
        <p:nvSpPr>
          <p:cNvPr id="932872" name="Text Box 8"/>
          <p:cNvSpPr txBox="1">
            <a:spLocks noChangeArrowheads="1"/>
          </p:cNvSpPr>
          <p:nvPr/>
        </p:nvSpPr>
        <p:spPr bwMode="auto">
          <a:xfrm>
            <a:off x="1436688" y="1366566"/>
            <a:ext cx="6711950" cy="3968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 smtClean="0"/>
              <a:t>(Don’t try to reject: Minimize and/or Correct)</a:t>
            </a:r>
            <a:endParaRPr lang="en-US" dirty="0"/>
          </a:p>
        </p:txBody>
      </p:sp>
      <p:pic>
        <p:nvPicPr>
          <p:cNvPr id="932873" name="Picture 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23950" y="1825625"/>
            <a:ext cx="6604000" cy="50323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6" name="Line 3"/>
          <p:cNvSpPr>
            <a:spLocks noChangeShapeType="1"/>
          </p:cNvSpPr>
          <p:nvPr/>
        </p:nvSpPr>
        <p:spPr bwMode="auto">
          <a:xfrm rot="5400000">
            <a:off x="4548261" y="-2734621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66095" y="3471336"/>
            <a:ext cx="8599715" cy="1631216"/>
          </a:xfrm>
          <a:prstGeom prst="rect">
            <a:avLst/>
          </a:prstGeom>
          <a:solidFill>
            <a:srgbClr val="CCFFCC"/>
          </a:solidFill>
        </p:spPr>
        <p:txBody>
          <a:bodyPr wrap="square" rtlCol="0">
            <a:spAutoFit/>
          </a:bodyPr>
          <a:lstStyle/>
          <a:p>
            <a:r>
              <a:rPr lang="en-US" u="sng" dirty="0" smtClean="0"/>
              <a:t>Alpha</a:t>
            </a:r>
          </a:p>
          <a:p>
            <a:r>
              <a:rPr lang="en-US" dirty="0" smtClean="0"/>
              <a:t>Largest over posterior scalp sites</a:t>
            </a:r>
          </a:p>
          <a:p>
            <a:r>
              <a:rPr lang="en-US" dirty="0" smtClean="0"/>
              <a:t>Often suppressed by stimulus onset</a:t>
            </a:r>
          </a:p>
          <a:p>
            <a:r>
              <a:rPr lang="en-US" dirty="0" smtClean="0"/>
              <a:t>Minimize with breaks, interesting tasks, caffeine</a:t>
            </a:r>
          </a:p>
          <a:p>
            <a:r>
              <a:rPr lang="en-US" dirty="0" smtClean="0"/>
              <a:t>Is caffeine a confound? Should you report it?</a:t>
            </a:r>
          </a:p>
        </p:txBody>
      </p:sp>
    </p:spTree>
    <p:extLst>
      <p:ext uri="{BB962C8B-B14F-4D97-AF65-F5344CB8AC3E}">
        <p14:creationId xmlns:p14="http://schemas.microsoft.com/office/powerpoint/2010/main" val="3382272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771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Artifact </a:t>
            </a:r>
            <a:r>
              <a:rPr lang="en-US" dirty="0" smtClean="0"/>
              <a:t>Rejection: Why?</a:t>
            </a:r>
            <a:endParaRPr lang="en-US" dirty="0"/>
          </a:p>
        </p:txBody>
      </p:sp>
      <p:sp>
        <p:nvSpPr>
          <p:cNvPr id="92877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353201"/>
            <a:ext cx="8229600" cy="5333349"/>
          </a:xfrm>
        </p:spPr>
        <p:txBody>
          <a:bodyPr/>
          <a:lstStyle/>
          <a:p>
            <a:r>
              <a:rPr lang="en-US" dirty="0" smtClean="0"/>
              <a:t>Reason 1: Noise reduction</a:t>
            </a:r>
            <a:endParaRPr lang="en-US" dirty="0"/>
          </a:p>
          <a:p>
            <a:pPr lvl="1"/>
            <a:r>
              <a:rPr lang="en-US" dirty="0" smtClean="0"/>
              <a:t>Artifacts are a large noise signal</a:t>
            </a:r>
            <a:endParaRPr lang="en-US" dirty="0"/>
          </a:p>
          <a:p>
            <a:r>
              <a:rPr lang="en-US" dirty="0" smtClean="0"/>
              <a:t>Reason 2: Control sensory input</a:t>
            </a:r>
          </a:p>
          <a:p>
            <a:pPr lvl="1"/>
            <a:r>
              <a:rPr lang="en-US" dirty="0" smtClean="0"/>
              <a:t>Subject may not have eyes open or directed at stimuli</a:t>
            </a:r>
            <a:endParaRPr lang="en-US" dirty="0"/>
          </a:p>
          <a:p>
            <a:r>
              <a:rPr lang="en-US" dirty="0" smtClean="0"/>
              <a:t>Reason 3: Systematic distortion of data</a:t>
            </a:r>
            <a:endParaRPr lang="en-US" dirty="0"/>
          </a:p>
          <a:p>
            <a:pPr lvl="1"/>
            <a:r>
              <a:rPr lang="en-US" dirty="0" smtClean="0"/>
              <a:t>If subjects blink more for some kinds of stimuli than others, this will create a large artifact in the averaged ERPs</a:t>
            </a:r>
            <a:endParaRPr lang="en-US" dirty="0"/>
          </a:p>
          <a:p>
            <a:pPr lvl="1"/>
            <a:r>
              <a:rPr lang="en-US" dirty="0" smtClean="0"/>
              <a:t>Same for vertical eye movements</a:t>
            </a:r>
            <a:endParaRPr lang="en-US" dirty="0"/>
          </a:p>
          <a:p>
            <a:pPr lvl="1"/>
            <a:r>
              <a:rPr lang="en-US" dirty="0" smtClean="0"/>
              <a:t>Horizontal eye movements can distort N2pc and LRP</a:t>
            </a:r>
          </a:p>
          <a:p>
            <a:r>
              <a:rPr lang="en-US" dirty="0" smtClean="0"/>
              <a:t>Artifact correction can deal with #1 and #3 but not #2</a:t>
            </a:r>
          </a:p>
          <a:p>
            <a:pPr lvl="1"/>
            <a:r>
              <a:rPr lang="en-US" dirty="0" smtClean="0"/>
              <a:t>We will discuss artifact </a:t>
            </a:r>
            <a:r>
              <a:rPr lang="en-US" smtClean="0"/>
              <a:t>correction later</a:t>
            </a:r>
            <a:endParaRPr lang="en-US" dirty="0"/>
          </a:p>
        </p:txBody>
      </p:sp>
      <p:sp>
        <p:nvSpPr>
          <p:cNvPr id="5" name="Line 2"/>
          <p:cNvSpPr>
            <a:spLocks noChangeShapeType="1"/>
          </p:cNvSpPr>
          <p:nvPr/>
        </p:nvSpPr>
        <p:spPr bwMode="auto">
          <a:xfrm rot="5400000">
            <a:off x="4572000" y="-2904404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47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87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87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87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87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87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87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87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877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8772" grpId="0" build="p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770" name="Line 2"/>
          <p:cNvSpPr>
            <a:spLocks noChangeShapeType="1"/>
          </p:cNvSpPr>
          <p:nvPr/>
        </p:nvSpPr>
        <p:spPr bwMode="auto">
          <a:xfrm rot="5400000">
            <a:off x="4572000" y="-2904404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8771" name="Rectangle 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/>
              <a:t>Artifact </a:t>
            </a:r>
            <a:r>
              <a:rPr lang="en-US" dirty="0" smtClean="0"/>
              <a:t>Rejection: How?</a:t>
            </a:r>
            <a:endParaRPr lang="en-US" dirty="0"/>
          </a:p>
        </p:txBody>
      </p:sp>
      <p:sp>
        <p:nvSpPr>
          <p:cNvPr id="92877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376942"/>
            <a:ext cx="8229600" cy="5309608"/>
          </a:xfrm>
        </p:spPr>
        <p:txBody>
          <a:bodyPr/>
          <a:lstStyle/>
          <a:p>
            <a:r>
              <a:rPr lang="en-US" dirty="0"/>
              <a:t>Goal: Throw out trials with problematic artifacts; don’t throw out “good” trials</a:t>
            </a:r>
          </a:p>
          <a:p>
            <a:pPr lvl="1"/>
            <a:r>
              <a:rPr lang="en-US" dirty="0"/>
              <a:t>Throw out all channels if an artifact is detected in any channel</a:t>
            </a:r>
          </a:p>
          <a:p>
            <a:r>
              <a:rPr lang="en-US" dirty="0"/>
              <a:t>Problem: There is a continuum of “goodness”</a:t>
            </a:r>
          </a:p>
          <a:p>
            <a:r>
              <a:rPr lang="en-US" dirty="0"/>
              <a:t>Signal detection </a:t>
            </a:r>
            <a:r>
              <a:rPr lang="en-US" dirty="0" smtClean="0"/>
              <a:t>problem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864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87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87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8772" grpId="0" build="p" bldLvl="2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770" name="Line 2"/>
          <p:cNvSpPr>
            <a:spLocks noChangeShapeType="1"/>
          </p:cNvSpPr>
          <p:nvPr/>
        </p:nvSpPr>
        <p:spPr bwMode="auto">
          <a:xfrm rot="5400000">
            <a:off x="4572000" y="-2904404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8771" name="Rectangle 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/>
              <a:t>Artifact </a:t>
            </a:r>
            <a:r>
              <a:rPr lang="en-US" dirty="0" smtClean="0"/>
              <a:t>Rejection: How?</a:t>
            </a:r>
            <a:endParaRPr lang="en-US" dirty="0"/>
          </a:p>
        </p:txBody>
      </p:sp>
      <p:sp>
        <p:nvSpPr>
          <p:cNvPr id="92877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376942"/>
            <a:ext cx="8229600" cy="5309608"/>
          </a:xfrm>
        </p:spPr>
        <p:txBody>
          <a:bodyPr/>
          <a:lstStyle/>
          <a:p>
            <a:r>
              <a:rPr lang="en-US" dirty="0"/>
              <a:t>Goal: Throw out trials with problematic artifacts; don’t throw out “good” trials</a:t>
            </a:r>
          </a:p>
          <a:p>
            <a:pPr lvl="1"/>
            <a:r>
              <a:rPr lang="en-US" dirty="0"/>
              <a:t>Throw out all channels if an artifact is detected in any channel</a:t>
            </a:r>
          </a:p>
          <a:p>
            <a:r>
              <a:rPr lang="en-US" dirty="0"/>
              <a:t>Problem: There is a continuum of “goodness”</a:t>
            </a:r>
          </a:p>
          <a:p>
            <a:r>
              <a:rPr lang="en-US" dirty="0"/>
              <a:t>Signal detection problem</a:t>
            </a:r>
          </a:p>
          <a:p>
            <a:pPr lvl="1"/>
            <a:r>
              <a:rPr lang="en-US" dirty="0"/>
              <a:t>We have a measure of strength of artifact</a:t>
            </a:r>
          </a:p>
          <a:p>
            <a:pPr lvl="2"/>
            <a:r>
              <a:rPr lang="en-US" dirty="0"/>
              <a:t>Tends to be bigger when artifact is actually present</a:t>
            </a:r>
          </a:p>
          <a:p>
            <a:pPr lvl="2"/>
            <a:r>
              <a:rPr lang="en-US" dirty="0"/>
              <a:t>A good measure is big for present, small for absent</a:t>
            </a:r>
          </a:p>
          <a:p>
            <a:pPr lvl="1"/>
            <a:r>
              <a:rPr lang="en-US" dirty="0"/>
              <a:t>We set a rejection </a:t>
            </a:r>
            <a:r>
              <a:rPr lang="en-US" dirty="0" smtClean="0"/>
              <a:t>threshold</a:t>
            </a:r>
            <a:endParaRPr lang="en-US" dirty="0"/>
          </a:p>
          <a:p>
            <a:pPr lvl="1"/>
            <a:r>
              <a:rPr lang="en-US" dirty="0"/>
              <a:t>Any trials that exceed this </a:t>
            </a:r>
            <a:r>
              <a:rPr lang="en-US" dirty="0" smtClean="0"/>
              <a:t>threshold are </a:t>
            </a:r>
            <a:r>
              <a:rPr lang="en-US" dirty="0"/>
              <a:t>thrown away</a:t>
            </a:r>
          </a:p>
          <a:p>
            <a:pPr lvl="1"/>
            <a:r>
              <a:rPr lang="en-US" dirty="0"/>
              <a:t>Best </a:t>
            </a:r>
            <a:r>
              <a:rPr lang="en-US" dirty="0" smtClean="0"/>
              <a:t>threshold depends </a:t>
            </a:r>
            <a:r>
              <a:rPr lang="en-US" dirty="0"/>
              <a:t>on relative costs of misses and false alarms</a:t>
            </a:r>
          </a:p>
        </p:txBody>
      </p:sp>
    </p:spTree>
    <p:extLst>
      <p:ext uri="{BB962C8B-B14F-4D97-AF65-F5344CB8AC3E}">
        <p14:creationId xmlns:p14="http://schemas.microsoft.com/office/powerpoint/2010/main" val="991992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608" y="1327620"/>
            <a:ext cx="3581400" cy="5448300"/>
          </a:xfrm>
          <a:prstGeom prst="rect">
            <a:avLst/>
          </a:prstGeom>
        </p:spPr>
      </p:pic>
      <p:sp>
        <p:nvSpPr>
          <p:cNvPr id="976898" name="Line 2"/>
          <p:cNvSpPr>
            <a:spLocks noChangeShapeType="1"/>
          </p:cNvSpPr>
          <p:nvPr/>
        </p:nvSpPr>
        <p:spPr bwMode="auto">
          <a:xfrm rot="5400000">
            <a:off x="4572000" y="-284505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6899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Changing the Threshold</a:t>
            </a:r>
            <a:endParaRPr lang="en-US" dirty="0"/>
          </a:p>
        </p:txBody>
      </p:sp>
      <p:sp>
        <p:nvSpPr>
          <p:cNvPr id="976900" name="Text Box 4"/>
          <p:cNvSpPr txBox="1">
            <a:spLocks noChangeArrowheads="1"/>
          </p:cNvSpPr>
          <p:nvPr/>
        </p:nvSpPr>
        <p:spPr bwMode="auto">
          <a:xfrm>
            <a:off x="1060408" y="1524899"/>
            <a:ext cx="1046480" cy="338554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600" dirty="0" smtClean="0">
                <a:solidFill>
                  <a:srgbClr val="008000"/>
                </a:solidFill>
              </a:rPr>
              <a:t>Rejected</a:t>
            </a:r>
            <a:endParaRPr lang="en-US" sz="1600" dirty="0">
              <a:solidFill>
                <a:srgbClr val="008000"/>
              </a:solidFill>
            </a:endParaRPr>
          </a:p>
        </p:txBody>
      </p:sp>
      <p:sp>
        <p:nvSpPr>
          <p:cNvPr id="20" name="Text Box 4"/>
          <p:cNvSpPr txBox="1">
            <a:spLocks noChangeArrowheads="1"/>
          </p:cNvSpPr>
          <p:nvPr/>
        </p:nvSpPr>
        <p:spPr bwMode="auto">
          <a:xfrm>
            <a:off x="1060408" y="2961191"/>
            <a:ext cx="3159839" cy="338554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Not Rejected – False Negative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21" name="Text Box 4"/>
          <p:cNvSpPr txBox="1">
            <a:spLocks noChangeArrowheads="1"/>
          </p:cNvSpPr>
          <p:nvPr/>
        </p:nvSpPr>
        <p:spPr bwMode="auto">
          <a:xfrm>
            <a:off x="1060408" y="4314392"/>
            <a:ext cx="1475584" cy="338554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600" dirty="0" smtClean="0">
                <a:solidFill>
                  <a:srgbClr val="008000"/>
                </a:solidFill>
              </a:rPr>
              <a:t>Not Rejected</a:t>
            </a:r>
            <a:endParaRPr lang="en-US" sz="1600" dirty="0">
              <a:solidFill>
                <a:srgbClr val="008000"/>
              </a:solidFill>
            </a:endParaRPr>
          </a:p>
        </p:txBody>
      </p:sp>
      <p:sp>
        <p:nvSpPr>
          <p:cNvPr id="22" name="Text Box 4"/>
          <p:cNvSpPr txBox="1">
            <a:spLocks noChangeArrowheads="1"/>
          </p:cNvSpPr>
          <p:nvPr/>
        </p:nvSpPr>
        <p:spPr bwMode="auto">
          <a:xfrm>
            <a:off x="1060408" y="5774425"/>
            <a:ext cx="1475584" cy="338554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600" dirty="0" smtClean="0">
                <a:solidFill>
                  <a:srgbClr val="008000"/>
                </a:solidFill>
              </a:rPr>
              <a:t>Not Rejected</a:t>
            </a:r>
            <a:endParaRPr lang="en-US" sz="1600" dirty="0">
              <a:solidFill>
                <a:srgbClr val="008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7906" y="1517291"/>
            <a:ext cx="3581400" cy="5105400"/>
          </a:xfrm>
          <a:prstGeom prst="rect">
            <a:avLst/>
          </a:prstGeom>
        </p:spPr>
      </p:pic>
      <p:sp>
        <p:nvSpPr>
          <p:cNvPr id="24" name="Text Box 4"/>
          <p:cNvSpPr txBox="1">
            <a:spLocks noChangeArrowheads="1"/>
          </p:cNvSpPr>
          <p:nvPr/>
        </p:nvSpPr>
        <p:spPr bwMode="auto">
          <a:xfrm>
            <a:off x="5357183" y="1524899"/>
            <a:ext cx="1046480" cy="338554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600" dirty="0" smtClean="0">
                <a:solidFill>
                  <a:srgbClr val="008000"/>
                </a:solidFill>
              </a:rPr>
              <a:t>Rejected</a:t>
            </a:r>
            <a:endParaRPr lang="en-US" sz="1600" dirty="0">
              <a:solidFill>
                <a:srgbClr val="008000"/>
              </a:solidFill>
            </a:endParaRPr>
          </a:p>
        </p:txBody>
      </p:sp>
      <p:sp>
        <p:nvSpPr>
          <p:cNvPr id="25" name="Text Box 4"/>
          <p:cNvSpPr txBox="1">
            <a:spLocks noChangeArrowheads="1"/>
          </p:cNvSpPr>
          <p:nvPr/>
        </p:nvSpPr>
        <p:spPr bwMode="auto">
          <a:xfrm>
            <a:off x="5357183" y="2961191"/>
            <a:ext cx="1046480" cy="338554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600" dirty="0" smtClean="0">
                <a:solidFill>
                  <a:srgbClr val="008000"/>
                </a:solidFill>
              </a:rPr>
              <a:t>Rejected</a:t>
            </a:r>
            <a:endParaRPr lang="en-US" sz="1600" dirty="0">
              <a:solidFill>
                <a:srgbClr val="008000"/>
              </a:solidFill>
            </a:endParaRPr>
          </a:p>
        </p:txBody>
      </p:sp>
      <p:sp>
        <p:nvSpPr>
          <p:cNvPr id="26" name="Text Box 4"/>
          <p:cNvSpPr txBox="1">
            <a:spLocks noChangeArrowheads="1"/>
          </p:cNvSpPr>
          <p:nvPr/>
        </p:nvSpPr>
        <p:spPr bwMode="auto">
          <a:xfrm>
            <a:off x="5357183" y="4314392"/>
            <a:ext cx="1475584" cy="338554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600" dirty="0" smtClean="0">
                <a:solidFill>
                  <a:srgbClr val="008000"/>
                </a:solidFill>
              </a:rPr>
              <a:t>Not Rejected</a:t>
            </a:r>
            <a:endParaRPr lang="en-US" sz="1600" dirty="0">
              <a:solidFill>
                <a:srgbClr val="008000"/>
              </a:solidFill>
            </a:endParaRPr>
          </a:p>
        </p:txBody>
      </p:sp>
      <p:sp>
        <p:nvSpPr>
          <p:cNvPr id="27" name="Text Box 4"/>
          <p:cNvSpPr txBox="1">
            <a:spLocks noChangeArrowheads="1"/>
          </p:cNvSpPr>
          <p:nvPr/>
        </p:nvSpPr>
        <p:spPr bwMode="auto">
          <a:xfrm>
            <a:off x="5357183" y="5774425"/>
            <a:ext cx="2625138" cy="338554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Rejected – False Positive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3652" y="747822"/>
            <a:ext cx="8605419" cy="1015663"/>
          </a:xfrm>
          <a:prstGeom prst="rect">
            <a:avLst/>
          </a:prstGeom>
          <a:solidFill>
            <a:srgbClr val="CCFFCC"/>
          </a:solidFill>
          <a:ln w="1905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To optimize artifact rejection, we need a measure that is tailored for the kind of artifact we are trying to reject; this requires knowing something about the artifacts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272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27" grpId="0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723" name="Line 3"/>
          <p:cNvSpPr>
            <a:spLocks noChangeShapeType="1"/>
          </p:cNvSpPr>
          <p:nvPr/>
        </p:nvSpPr>
        <p:spPr bwMode="auto">
          <a:xfrm rot="5400000">
            <a:off x="4548261" y="-2928144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6725" name="Rectangle 5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Blink Shape and Propagation</a:t>
            </a:r>
            <a:endParaRPr lang="en-US" dirty="0"/>
          </a:p>
        </p:txBody>
      </p:sp>
      <p:sp>
        <p:nvSpPr>
          <p:cNvPr id="926731" name="Text Box 11"/>
          <p:cNvSpPr txBox="1">
            <a:spLocks noChangeArrowheads="1"/>
          </p:cNvSpPr>
          <p:nvPr/>
        </p:nvSpPr>
        <p:spPr bwMode="auto">
          <a:xfrm>
            <a:off x="3579813" y="1173545"/>
            <a:ext cx="2452687" cy="7016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/>
              <a:t>Active: Under Eye</a:t>
            </a:r>
          </a:p>
          <a:p>
            <a:r>
              <a:rPr lang="en-US"/>
              <a:t>Reference: Rm</a:t>
            </a:r>
          </a:p>
        </p:txBody>
      </p:sp>
      <p:pic>
        <p:nvPicPr>
          <p:cNvPr id="926732" name="Picture 1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3746" y="1148686"/>
            <a:ext cx="8445968" cy="5709314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2" name="TextBox 1"/>
          <p:cNvSpPr txBox="1"/>
          <p:nvPr/>
        </p:nvSpPr>
        <p:spPr>
          <a:xfrm>
            <a:off x="3389606" y="2809050"/>
            <a:ext cx="3697753" cy="707886"/>
          </a:xfrm>
          <a:prstGeom prst="rect">
            <a:avLst/>
          </a:prstGeom>
          <a:solidFill>
            <a:srgbClr val="FFFFFF"/>
          </a:solidFill>
          <a:ln w="19050" cmpd="sng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Common to use VEOG-lower minus VEOG-upper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762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898" name="Line 2"/>
          <p:cNvSpPr>
            <a:spLocks noChangeShapeType="1"/>
          </p:cNvSpPr>
          <p:nvPr/>
        </p:nvSpPr>
        <p:spPr bwMode="auto">
          <a:xfrm rot="5400000">
            <a:off x="4572000" y="-273822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6899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Absolute Threshold and Baseline Correction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870" y="2414984"/>
            <a:ext cx="4163097" cy="146671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869" y="3993572"/>
            <a:ext cx="4163097" cy="146671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8139" y="2409175"/>
            <a:ext cx="4163097" cy="164449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8139" y="3993572"/>
            <a:ext cx="4163097" cy="14667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858766" y="1838476"/>
            <a:ext cx="34570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Before Baseline Correction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5453323" y="1838476"/>
            <a:ext cx="32909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After Baseline Correction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878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899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Peak-to-Peak Amplitude</a:t>
            </a:r>
            <a:endParaRPr lang="en-US" dirty="0"/>
          </a:p>
        </p:txBody>
      </p:sp>
      <p:sp>
        <p:nvSpPr>
          <p:cNvPr id="976903" name="Text Box 7"/>
          <p:cNvSpPr txBox="1">
            <a:spLocks noChangeArrowheads="1"/>
          </p:cNvSpPr>
          <p:nvPr/>
        </p:nvSpPr>
        <p:spPr bwMode="auto">
          <a:xfrm>
            <a:off x="5776505" y="2984955"/>
            <a:ext cx="3307014" cy="1938992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u="sng" dirty="0" smtClean="0"/>
              <a:t>Peak</a:t>
            </a:r>
            <a:r>
              <a:rPr lang="en-US" u="sng" dirty="0"/>
              <a:t>-to-peak </a:t>
            </a:r>
            <a:r>
              <a:rPr lang="en-US" u="sng" dirty="0" smtClean="0"/>
              <a:t>amplitude: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Difference between most positive and most negative voltage in the rejection window</a:t>
            </a:r>
            <a:endParaRPr lang="en-US" dirty="0"/>
          </a:p>
        </p:txBody>
      </p:sp>
      <p:pic>
        <p:nvPicPr>
          <p:cNvPr id="976904" name="Picture 8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9748" y="1339850"/>
            <a:ext cx="4722812" cy="53530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grpSp>
        <p:nvGrpSpPr>
          <p:cNvPr id="3" name="Group 2"/>
          <p:cNvGrpSpPr/>
          <p:nvPr/>
        </p:nvGrpSpPr>
        <p:grpSpPr>
          <a:xfrm>
            <a:off x="1381285" y="3467100"/>
            <a:ext cx="3810000" cy="1092200"/>
            <a:chOff x="1381285" y="3467100"/>
            <a:chExt cx="3810000" cy="1092200"/>
          </a:xfrm>
        </p:grpSpPr>
        <p:sp>
          <p:nvSpPr>
            <p:cNvPr id="976906" name="Line 10"/>
            <p:cNvSpPr>
              <a:spLocks noChangeShapeType="1"/>
            </p:cNvSpPr>
            <p:nvPr/>
          </p:nvSpPr>
          <p:spPr bwMode="auto">
            <a:xfrm>
              <a:off x="1381285" y="3467100"/>
              <a:ext cx="3797300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6907" name="Line 11"/>
            <p:cNvSpPr>
              <a:spLocks noChangeShapeType="1"/>
            </p:cNvSpPr>
            <p:nvPr/>
          </p:nvSpPr>
          <p:spPr bwMode="auto">
            <a:xfrm>
              <a:off x="1393985" y="4559300"/>
              <a:ext cx="3797300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6908" name="Line 12"/>
            <p:cNvSpPr>
              <a:spLocks noChangeShapeType="1"/>
            </p:cNvSpPr>
            <p:nvPr/>
          </p:nvSpPr>
          <p:spPr bwMode="auto">
            <a:xfrm flipV="1">
              <a:off x="3781585" y="3467100"/>
              <a:ext cx="0" cy="109220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381285" y="2019300"/>
            <a:ext cx="3810000" cy="968375"/>
            <a:chOff x="1381285" y="2019300"/>
            <a:chExt cx="3810000" cy="968375"/>
          </a:xfrm>
        </p:grpSpPr>
        <p:sp>
          <p:nvSpPr>
            <p:cNvPr id="18" name="Line 10"/>
            <p:cNvSpPr>
              <a:spLocks noChangeShapeType="1"/>
            </p:cNvSpPr>
            <p:nvPr/>
          </p:nvSpPr>
          <p:spPr bwMode="auto">
            <a:xfrm>
              <a:off x="1381285" y="2022475"/>
              <a:ext cx="3797300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Line 11"/>
            <p:cNvSpPr>
              <a:spLocks noChangeShapeType="1"/>
            </p:cNvSpPr>
            <p:nvPr/>
          </p:nvSpPr>
          <p:spPr bwMode="auto">
            <a:xfrm>
              <a:off x="1393985" y="2987675"/>
              <a:ext cx="3797300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Line 12"/>
            <p:cNvSpPr>
              <a:spLocks noChangeShapeType="1"/>
            </p:cNvSpPr>
            <p:nvPr/>
          </p:nvSpPr>
          <p:spPr bwMode="auto">
            <a:xfrm flipV="1">
              <a:off x="3781585" y="2019300"/>
              <a:ext cx="0" cy="968375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76909" name="Group 13"/>
          <p:cNvGrpSpPr>
            <a:grpSpLocks/>
          </p:cNvGrpSpPr>
          <p:nvPr/>
        </p:nvGrpSpPr>
        <p:grpSpPr bwMode="auto">
          <a:xfrm>
            <a:off x="1381285" y="5105400"/>
            <a:ext cx="3797300" cy="571500"/>
            <a:chOff x="1152" y="3216"/>
            <a:chExt cx="2392" cy="360"/>
          </a:xfrm>
        </p:grpSpPr>
        <p:sp>
          <p:nvSpPr>
            <p:cNvPr id="976910" name="Line 14"/>
            <p:cNvSpPr>
              <a:spLocks noChangeShapeType="1"/>
            </p:cNvSpPr>
            <p:nvPr/>
          </p:nvSpPr>
          <p:spPr bwMode="auto">
            <a:xfrm>
              <a:off x="1152" y="3216"/>
              <a:ext cx="2392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6911" name="Line 15"/>
            <p:cNvSpPr>
              <a:spLocks noChangeShapeType="1"/>
            </p:cNvSpPr>
            <p:nvPr/>
          </p:nvSpPr>
          <p:spPr bwMode="auto">
            <a:xfrm>
              <a:off x="1152" y="3576"/>
              <a:ext cx="2392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6912" name="Line 16"/>
            <p:cNvSpPr>
              <a:spLocks noChangeShapeType="1"/>
            </p:cNvSpPr>
            <p:nvPr/>
          </p:nvSpPr>
          <p:spPr bwMode="auto">
            <a:xfrm flipV="1">
              <a:off x="2656" y="3232"/>
              <a:ext cx="0" cy="328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" name="Line 3"/>
          <p:cNvSpPr>
            <a:spLocks noChangeShapeType="1"/>
          </p:cNvSpPr>
          <p:nvPr/>
        </p:nvSpPr>
        <p:spPr bwMode="auto">
          <a:xfrm rot="5400000">
            <a:off x="4548261" y="-2928144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6452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lance">
  <a:themeElements>
    <a:clrScheme name="Balance 10">
      <a:dk1>
        <a:srgbClr val="000000"/>
      </a:dk1>
      <a:lt1>
        <a:srgbClr val="FFFFFF"/>
      </a:lt1>
      <a:dk2>
        <a:srgbClr val="000000"/>
      </a:dk2>
      <a:lt2>
        <a:srgbClr val="B8B8B8"/>
      </a:lt2>
      <a:accent1>
        <a:srgbClr val="E5E5FF"/>
      </a:accent1>
      <a:accent2>
        <a:srgbClr val="79CD6B"/>
      </a:accent2>
      <a:accent3>
        <a:srgbClr val="FFFFFF"/>
      </a:accent3>
      <a:accent4>
        <a:srgbClr val="000000"/>
      </a:accent4>
      <a:accent5>
        <a:srgbClr val="F0F0FF"/>
      </a:accent5>
      <a:accent6>
        <a:srgbClr val="6DBA60"/>
      </a:accent6>
      <a:hlink>
        <a:srgbClr val="4477DE"/>
      </a:hlink>
      <a:folHlink>
        <a:srgbClr val="65498F"/>
      </a:folHlink>
    </a:clrScheme>
    <a:fontScheme name="Balance">
      <a:majorFont>
        <a:latin typeface="Geneva"/>
        <a:ea typeface=""/>
        <a:cs typeface=""/>
      </a:majorFont>
      <a:minorFont>
        <a:latin typeface="Gene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Geneva" pitchFamily="-11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Geneva" pitchFamily="-112" charset="0"/>
          </a:defRPr>
        </a:defPPr>
      </a:lstStyle>
    </a:lnDef>
  </a:objectDefaults>
  <a:extraClrSchemeLst>
    <a:extraClrScheme>
      <a:clrScheme name="Balance 1">
        <a:dk1>
          <a:srgbClr val="663300"/>
        </a:dk1>
        <a:lt1>
          <a:srgbClr val="FFFFFF"/>
        </a:lt1>
        <a:dk2>
          <a:srgbClr val="996600"/>
        </a:dk2>
        <a:lt2>
          <a:srgbClr val="DBBD71"/>
        </a:lt2>
        <a:accent1>
          <a:srgbClr val="3C2800"/>
        </a:accent1>
        <a:accent2>
          <a:srgbClr val="808000"/>
        </a:accent2>
        <a:accent3>
          <a:srgbClr val="CAB8AA"/>
        </a:accent3>
        <a:accent4>
          <a:srgbClr val="DADADA"/>
        </a:accent4>
        <a:accent5>
          <a:srgbClr val="AFACAA"/>
        </a:accent5>
        <a:accent6>
          <a:srgbClr val="737300"/>
        </a:accent6>
        <a:hlink>
          <a:srgbClr val="FF9900"/>
        </a:hlink>
        <a:folHlink>
          <a:srgbClr val="CCA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2">
        <a:dk1>
          <a:srgbClr val="660000"/>
        </a:dk1>
        <a:lt1>
          <a:srgbClr val="FFFFFF"/>
        </a:lt1>
        <a:dk2>
          <a:srgbClr val="800000"/>
        </a:dk2>
        <a:lt2>
          <a:srgbClr val="FFFFCC"/>
        </a:lt2>
        <a:accent1>
          <a:srgbClr val="4000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AFAAAA"/>
        </a:accent5>
        <a:accent6>
          <a:srgbClr val="AC6D56"/>
        </a:accent6>
        <a:hlink>
          <a:srgbClr val="FFFF99"/>
        </a:hlink>
        <a:folHlink>
          <a:srgbClr val="E5B325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3">
        <a:dk1>
          <a:srgbClr val="003300"/>
        </a:dk1>
        <a:lt1>
          <a:srgbClr val="FFFFFF"/>
        </a:lt1>
        <a:dk2>
          <a:srgbClr val="4D6A2A"/>
        </a:dk2>
        <a:lt2>
          <a:srgbClr val="CCFF99"/>
        </a:lt2>
        <a:accent1>
          <a:srgbClr val="2EB62E"/>
        </a:accent1>
        <a:accent2>
          <a:srgbClr val="527C3A"/>
        </a:accent2>
        <a:accent3>
          <a:srgbClr val="B2B9AC"/>
        </a:accent3>
        <a:accent4>
          <a:srgbClr val="DADADA"/>
        </a:accent4>
        <a:accent5>
          <a:srgbClr val="ADD7AD"/>
        </a:accent5>
        <a:accent6>
          <a:srgbClr val="497034"/>
        </a:accent6>
        <a:hlink>
          <a:srgbClr val="DDD800"/>
        </a:hlink>
        <a:folHlink>
          <a:srgbClr val="0099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4">
        <a:dk1>
          <a:srgbClr val="005A58"/>
        </a:dk1>
        <a:lt1>
          <a:srgbClr val="FFFFFF"/>
        </a:lt1>
        <a:dk2>
          <a:srgbClr val="00716E"/>
        </a:dk2>
        <a:lt2>
          <a:srgbClr val="FFFF99"/>
        </a:lt2>
        <a:accent1>
          <a:srgbClr val="00403E"/>
        </a:accent1>
        <a:accent2>
          <a:srgbClr val="6D6FC7"/>
        </a:accent2>
        <a:accent3>
          <a:srgbClr val="AABBBA"/>
        </a:accent3>
        <a:accent4>
          <a:srgbClr val="DADADA"/>
        </a:accent4>
        <a:accent5>
          <a:srgbClr val="AAAFAF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5">
        <a:dk1>
          <a:srgbClr val="003366"/>
        </a:dk1>
        <a:lt1>
          <a:srgbClr val="FFFFFF"/>
        </a:lt1>
        <a:dk2>
          <a:srgbClr val="2B5481"/>
        </a:dk2>
        <a:lt2>
          <a:srgbClr val="E5FFFF"/>
        </a:lt2>
        <a:accent1>
          <a:srgbClr val="336699"/>
        </a:accent1>
        <a:accent2>
          <a:srgbClr val="00B000"/>
        </a:accent2>
        <a:accent3>
          <a:srgbClr val="ACB3C1"/>
        </a:accent3>
        <a:accent4>
          <a:srgbClr val="DADADA"/>
        </a:accent4>
        <a:accent5>
          <a:srgbClr val="ADB8CA"/>
        </a:accent5>
        <a:accent6>
          <a:srgbClr val="009F00"/>
        </a:accent6>
        <a:hlink>
          <a:srgbClr val="00CCFF"/>
        </a:hlink>
        <a:folHlink>
          <a:srgbClr val="B5FFF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6">
        <a:dk1>
          <a:srgbClr val="2F2D25"/>
        </a:dk1>
        <a:lt1>
          <a:srgbClr val="FFFFFF"/>
        </a:lt1>
        <a:dk2>
          <a:srgbClr val="656151"/>
        </a:dk2>
        <a:lt2>
          <a:srgbClr val="FFFFCC"/>
        </a:lt2>
        <a:accent1>
          <a:srgbClr val="818173"/>
        </a:accent1>
        <a:accent2>
          <a:srgbClr val="809EA8"/>
        </a:accent2>
        <a:accent3>
          <a:srgbClr val="B8B7B3"/>
        </a:accent3>
        <a:accent4>
          <a:srgbClr val="DADADA"/>
        </a:accent4>
        <a:accent5>
          <a:srgbClr val="C1C1BC"/>
        </a:accent5>
        <a:accent6>
          <a:srgbClr val="738F98"/>
        </a:accent6>
        <a:hlink>
          <a:srgbClr val="E2C86A"/>
        </a:hlink>
        <a:folHlink>
          <a:srgbClr val="B7B6A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7">
        <a:dk1>
          <a:srgbClr val="B4AF80"/>
        </a:dk1>
        <a:lt1>
          <a:srgbClr val="FFFFFF"/>
        </a:lt1>
        <a:dk2>
          <a:srgbClr val="C8C6A2"/>
        </a:dk2>
        <a:lt2>
          <a:srgbClr val="827F4C"/>
        </a:lt2>
        <a:accent1>
          <a:srgbClr val="7C784E"/>
        </a:accent1>
        <a:accent2>
          <a:srgbClr val="A2A4AC"/>
        </a:accent2>
        <a:accent3>
          <a:srgbClr val="E0DFCE"/>
        </a:accent3>
        <a:accent4>
          <a:srgbClr val="DADADA"/>
        </a:accent4>
        <a:accent5>
          <a:srgbClr val="BFBEB2"/>
        </a:accent5>
        <a:accent6>
          <a:srgbClr val="92949B"/>
        </a:accent6>
        <a:hlink>
          <a:srgbClr val="33CCCC"/>
        </a:hlink>
        <a:folHlink>
          <a:srgbClr val="0099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8">
        <a:dk1>
          <a:srgbClr val="000000"/>
        </a:dk1>
        <a:lt1>
          <a:srgbClr val="DDDDDD"/>
        </a:lt1>
        <a:dk2>
          <a:srgbClr val="000000"/>
        </a:dk2>
        <a:lt2>
          <a:srgbClr val="B8B7D1"/>
        </a:lt2>
        <a:accent1>
          <a:srgbClr val="F1F0F4"/>
        </a:accent1>
        <a:accent2>
          <a:srgbClr val="C1BCFC"/>
        </a:accent2>
        <a:accent3>
          <a:srgbClr val="EBEBEB"/>
        </a:accent3>
        <a:accent4>
          <a:srgbClr val="000000"/>
        </a:accent4>
        <a:accent5>
          <a:srgbClr val="F7F6F8"/>
        </a:accent5>
        <a:accent6>
          <a:srgbClr val="AFAAE4"/>
        </a:accent6>
        <a:hlink>
          <a:srgbClr val="5454C6"/>
        </a:hlink>
        <a:folHlink>
          <a:srgbClr val="6A6F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lance 9">
        <a:dk1>
          <a:srgbClr val="000000"/>
        </a:dk1>
        <a:lt1>
          <a:srgbClr val="FFFFFF"/>
        </a:lt1>
        <a:dk2>
          <a:srgbClr val="00A29E"/>
        </a:dk2>
        <a:lt2>
          <a:srgbClr val="CBCBCB"/>
        </a:lt2>
        <a:accent1>
          <a:srgbClr val="E5E5FF"/>
        </a:accent1>
        <a:accent2>
          <a:srgbClr val="79CD6B"/>
        </a:accent2>
        <a:accent3>
          <a:srgbClr val="FFFFFF"/>
        </a:accent3>
        <a:accent4>
          <a:srgbClr val="000000"/>
        </a:accent4>
        <a:accent5>
          <a:srgbClr val="F0F0FF"/>
        </a:accent5>
        <a:accent6>
          <a:srgbClr val="6DBA60"/>
        </a:accent6>
        <a:hlink>
          <a:srgbClr val="4477DE"/>
        </a:hlink>
        <a:folHlink>
          <a:srgbClr val="65498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lance 10">
        <a:dk1>
          <a:srgbClr val="000000"/>
        </a:dk1>
        <a:lt1>
          <a:srgbClr val="FFFFFF"/>
        </a:lt1>
        <a:dk2>
          <a:srgbClr val="000000"/>
        </a:dk2>
        <a:lt2>
          <a:srgbClr val="B8B8B8"/>
        </a:lt2>
        <a:accent1>
          <a:srgbClr val="E5E5FF"/>
        </a:accent1>
        <a:accent2>
          <a:srgbClr val="79CD6B"/>
        </a:accent2>
        <a:accent3>
          <a:srgbClr val="FFFFFF"/>
        </a:accent3>
        <a:accent4>
          <a:srgbClr val="000000"/>
        </a:accent4>
        <a:accent5>
          <a:srgbClr val="F0F0FF"/>
        </a:accent5>
        <a:accent6>
          <a:srgbClr val="6DBA60"/>
        </a:accent6>
        <a:hlink>
          <a:srgbClr val="4477DE"/>
        </a:hlink>
        <a:folHlink>
          <a:srgbClr val="65498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6692</TotalTime>
  <Words>2242</Words>
  <Application>Microsoft Macintosh PowerPoint</Application>
  <PresentationFormat>On-screen Show (4:3)</PresentationFormat>
  <Paragraphs>190</Paragraphs>
  <Slides>22</Slides>
  <Notes>22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Balance</vt:lpstr>
      <vt:lpstr>The ERP Boot Camp</vt:lpstr>
      <vt:lpstr>Ocular Artifacts</vt:lpstr>
      <vt:lpstr>Artifact Rejection: Why?</vt:lpstr>
      <vt:lpstr>Artifact Rejection: How?</vt:lpstr>
      <vt:lpstr>Artifact Rejection: How?</vt:lpstr>
      <vt:lpstr>Changing the Threshold</vt:lpstr>
      <vt:lpstr>Blink Shape and Propagation</vt:lpstr>
      <vt:lpstr>Absolute Threshold and Baseline Correction</vt:lpstr>
      <vt:lpstr>Peak-to-Peak Amplitude</vt:lpstr>
      <vt:lpstr>Moving Window Peak-to-Peak</vt:lpstr>
      <vt:lpstr>Minimizing Blinks</vt:lpstr>
      <vt:lpstr>Assessing Success</vt:lpstr>
      <vt:lpstr>Saccadic Eye Movements</vt:lpstr>
      <vt:lpstr>Fixation Point</vt:lpstr>
      <vt:lpstr>Minimizing and Detecting Saccades</vt:lpstr>
      <vt:lpstr>Step Function &amp; Blinks</vt:lpstr>
      <vt:lpstr>Setting Rejection Parameters</vt:lpstr>
      <vt:lpstr>Commonly Recorded Artifactual Potentials (C.R.A.P.)</vt:lpstr>
      <vt:lpstr>Commonly Recorded Artifactual Potentials (C.R.A.P.)</vt:lpstr>
      <vt:lpstr>Commonly Recorded Artifactual Potentials (C.R.A.P.)</vt:lpstr>
      <vt:lpstr>Commonly Recorded Artifactual Potentials (C.R.A.P.)</vt:lpstr>
      <vt:lpstr>Commonly Recorded Artifactual Potentials (C.R.A.P.)</vt:lpstr>
    </vt:vector>
  </TitlesOfParts>
  <Company>University of Iowa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ERP Boot Camp Lecture #4</dc:title>
  <cp:lastModifiedBy>Steve Luck</cp:lastModifiedBy>
  <cp:revision>314</cp:revision>
  <cp:lastPrinted>2011-06-20T20:50:46Z</cp:lastPrinted>
  <dcterms:created xsi:type="dcterms:W3CDTF">2010-09-09T20:13:04Z</dcterms:created>
  <dcterms:modified xsi:type="dcterms:W3CDTF">2015-07-23T17:18:52Z</dcterms:modified>
</cp:coreProperties>
</file>